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9" d="100"/>
          <a:sy n="69" d="100"/>
        </p:scale>
        <p:origin x="-1188"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19" name="عنصر نائب للتذييل 18"/>
          <p:cNvSpPr>
            <a:spLocks noGrp="1"/>
          </p:cNvSpPr>
          <p:nvPr>
            <p:ph type="ftr" sz="quarter" idx="11"/>
          </p:nvPr>
        </p:nvSpPr>
        <p:spPr/>
        <p:txBody>
          <a:bodyPr/>
          <a:lstStyle/>
          <a:p>
            <a:endParaRPr lang="ar-EG"/>
          </a:p>
        </p:txBody>
      </p:sp>
      <p:sp>
        <p:nvSpPr>
          <p:cNvPr id="27" name="عنصر نائب لرقم الشريحة 26"/>
          <p:cNvSpPr>
            <a:spLocks noGrp="1"/>
          </p:cNvSpPr>
          <p:nvPr>
            <p:ph type="sldNum" sz="quarter" idx="12"/>
          </p:nvPr>
        </p:nvSpPr>
        <p:spPr/>
        <p:txBody>
          <a:bodyPr/>
          <a:lstStyle/>
          <a:p>
            <a:fld id="{7697D5FA-C070-4254-B69B-2615F49CD9F1}"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7697D5FA-C070-4254-B69B-2615F49CD9F1}"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7697D5FA-C070-4254-B69B-2615F49CD9F1}"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8AE0CB2-D4DC-457A-8FB3-1733E40F88A3}" type="datetimeFigureOut">
              <a:rPr lang="ar-EG" smtClean="0"/>
              <a:pPr/>
              <a:t>16/02/1441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a:xfrm>
            <a:off x="8077200" y="6356350"/>
            <a:ext cx="609600" cy="365125"/>
          </a:xfrm>
        </p:spPr>
        <p:txBody>
          <a:bodyPr/>
          <a:lstStyle/>
          <a:p>
            <a:fld id="{7697D5FA-C070-4254-B69B-2615F49CD9F1}" type="slidenum">
              <a:rPr lang="ar-EG" smtClean="0"/>
              <a:pPr/>
              <a:t>‹#›</a:t>
            </a:fld>
            <a:endParaRPr lang="ar-EG"/>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8AE0CB2-D4DC-457A-8FB3-1733E40F88A3}" type="datetimeFigureOut">
              <a:rPr lang="ar-EG" smtClean="0"/>
              <a:pPr/>
              <a:t>16/02/1441</a:t>
            </a:fld>
            <a:endParaRPr lang="ar-EG"/>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697D5FA-C070-4254-B69B-2615F49CD9F1}" type="slidenum">
              <a:rPr lang="ar-EG" smtClean="0"/>
              <a:pPr/>
              <a:t>‹#›</a:t>
            </a:fld>
            <a:endParaRPr lang="ar-EG"/>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260648"/>
            <a:ext cx="8352928" cy="6308394"/>
          </a:xfrm>
          <a:prstGeom prst="rect">
            <a:avLst/>
          </a:prstGeom>
        </p:spPr>
        <p:txBody>
          <a:bodyPr wrap="square">
            <a:spAutoFit/>
          </a:bodyPr>
          <a:lstStyle/>
          <a:p>
            <a:pPr algn="ctr">
              <a:lnSpc>
                <a:spcPct val="115000"/>
              </a:lnSpc>
              <a:spcAft>
                <a:spcPts val="1000"/>
              </a:spcAft>
            </a:pPr>
            <a:r>
              <a:rPr lang="ar-EG" sz="8000" b="1" dirty="0">
                <a:solidFill>
                  <a:srgbClr val="FF0000"/>
                </a:solidFill>
                <a:ea typeface="Calibri"/>
              </a:rPr>
              <a:t>الحشرات والامراض</a:t>
            </a:r>
            <a:endParaRPr lang="en-US" sz="3200" dirty="0">
              <a:solidFill>
                <a:srgbClr val="FF0000"/>
              </a:solidFill>
              <a:ea typeface="Calibri"/>
              <a:cs typeface="Arial"/>
            </a:endParaRPr>
          </a:p>
          <a:p>
            <a:pPr algn="just">
              <a:lnSpc>
                <a:spcPct val="115000"/>
              </a:lnSpc>
              <a:spcAft>
                <a:spcPts val="1000"/>
              </a:spcAft>
            </a:pPr>
            <a:r>
              <a:rPr lang="ar-EG" sz="6600" b="1" dirty="0">
                <a:ea typeface="Calibri"/>
              </a:rPr>
              <a:t>المرض النباتى هو : اعتلال فى صحة النبات والذى بدوره يسبب اعتلال فى النمو او قلة الانتاج او حتى موت النبات.</a:t>
            </a:r>
            <a:endParaRPr lang="en-US" sz="3200" dirty="0">
              <a:ea typeface="Calibri"/>
              <a:cs typeface="Arial"/>
            </a:endParaRPr>
          </a:p>
        </p:txBody>
      </p:sp>
    </p:spTree>
    <p:extLst>
      <p:ext uri="{BB962C8B-B14F-4D97-AF65-F5344CB8AC3E}">
        <p14:creationId xmlns="" xmlns:p14="http://schemas.microsoft.com/office/powerpoint/2010/main" val="3436113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PC\Desktop\2018-636572516375375221-537.png"/>
          <p:cNvPicPr/>
          <p:nvPr/>
        </p:nvPicPr>
        <p:blipFill>
          <a:blip r:embed="rId2">
            <a:extLst>
              <a:ext uri="{28A0092B-C50C-407E-A947-70E740481C1C}">
                <a14:useLocalDpi xmlns="" xmlns:a14="http://schemas.microsoft.com/office/drawing/2010/main" val="0"/>
              </a:ext>
            </a:extLst>
          </a:blip>
          <a:srcRect/>
          <a:stretch>
            <a:fillRect/>
          </a:stretch>
        </p:blipFill>
        <p:spPr bwMode="auto">
          <a:xfrm>
            <a:off x="827584" y="332657"/>
            <a:ext cx="7704855" cy="5503946"/>
          </a:xfrm>
          <a:prstGeom prst="rect">
            <a:avLst/>
          </a:prstGeom>
          <a:noFill/>
          <a:ln>
            <a:noFill/>
          </a:ln>
        </p:spPr>
      </p:pic>
      <p:sp>
        <p:nvSpPr>
          <p:cNvPr id="3" name="Rectangle 2"/>
          <p:cNvSpPr/>
          <p:nvPr/>
        </p:nvSpPr>
        <p:spPr>
          <a:xfrm>
            <a:off x="915270" y="5836603"/>
            <a:ext cx="7704854" cy="769441"/>
          </a:xfrm>
          <a:prstGeom prst="rect">
            <a:avLst/>
          </a:prstGeom>
        </p:spPr>
        <p:txBody>
          <a:bodyPr wrap="square">
            <a:spAutoFit/>
          </a:bodyPr>
          <a:lstStyle/>
          <a:p>
            <a:pPr algn="ctr"/>
            <a:r>
              <a:rPr lang="ar-EG" sz="4400" b="1" dirty="0">
                <a:solidFill>
                  <a:prstClr val="black"/>
                </a:solidFill>
                <a:ea typeface="Calibri"/>
              </a:rPr>
              <a:t>مرض اللفحة النارية فى الكمثرى</a:t>
            </a:r>
            <a:endParaRPr lang="ar-EG" dirty="0"/>
          </a:p>
        </p:txBody>
      </p:sp>
    </p:spTree>
    <p:extLst>
      <p:ext uri="{BB962C8B-B14F-4D97-AF65-F5344CB8AC3E}">
        <p14:creationId xmlns="" xmlns:p14="http://schemas.microsoft.com/office/powerpoint/2010/main" val="554071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813822"/>
            <a:ext cx="7848872" cy="4271362"/>
          </a:xfrm>
          <a:prstGeom prst="rect">
            <a:avLst/>
          </a:prstGeom>
        </p:spPr>
        <p:txBody>
          <a:bodyPr wrap="square">
            <a:spAutoFit/>
          </a:bodyPr>
          <a:lstStyle/>
          <a:p>
            <a:pPr marL="143510" algn="just">
              <a:lnSpc>
                <a:spcPct val="115000"/>
              </a:lnSpc>
              <a:spcAft>
                <a:spcPts val="1000"/>
              </a:spcAft>
            </a:pPr>
            <a:r>
              <a:rPr lang="ar-EG" sz="6000" b="1" dirty="0">
                <a:ea typeface="Calibri"/>
              </a:rPr>
              <a:t>والارتباط هنا بالمرض النباتى يعتمد اساسا على الصدفة كما ان الحشرات لا تستفيد من المسبب.</a:t>
            </a:r>
            <a:endParaRPr lang="en-US" sz="2800" dirty="0">
              <a:ea typeface="Calibri"/>
              <a:cs typeface="Arial"/>
            </a:endParaRPr>
          </a:p>
        </p:txBody>
      </p:sp>
    </p:spTree>
    <p:extLst>
      <p:ext uri="{BB962C8B-B14F-4D97-AF65-F5344CB8AC3E}">
        <p14:creationId xmlns="" xmlns:p14="http://schemas.microsoft.com/office/powerpoint/2010/main" val="1479414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496944" cy="6037550"/>
          </a:xfrm>
          <a:prstGeom prst="rect">
            <a:avLst/>
          </a:prstGeom>
        </p:spPr>
        <p:txBody>
          <a:bodyPr wrap="square">
            <a:spAutoFit/>
          </a:bodyPr>
          <a:lstStyle/>
          <a:p>
            <a:pPr lvl="0" algn="just">
              <a:lnSpc>
                <a:spcPct val="115000"/>
              </a:lnSpc>
              <a:spcAft>
                <a:spcPts val="1000"/>
              </a:spcAft>
            </a:pPr>
            <a:r>
              <a:rPr lang="ar-EG" sz="6000" b="1" dirty="0" smtClean="0">
                <a:ea typeface="Calibri"/>
              </a:rPr>
              <a:t>2. الحشرة </a:t>
            </a:r>
            <a:r>
              <a:rPr lang="ar-EG" sz="6000" b="1" dirty="0">
                <a:ea typeface="Calibri"/>
              </a:rPr>
              <a:t>تساعد على </a:t>
            </a:r>
            <a:r>
              <a:rPr lang="ar-EG" sz="6000" b="1" dirty="0" err="1" smtClean="0">
                <a:ea typeface="Calibri"/>
              </a:rPr>
              <a:t>العدوي</a:t>
            </a:r>
            <a:r>
              <a:rPr lang="ar-EG" sz="6000" b="1" dirty="0" smtClean="0">
                <a:ea typeface="Calibri"/>
              </a:rPr>
              <a:t> </a:t>
            </a:r>
            <a:r>
              <a:rPr lang="ar-EG" sz="6000" b="1" dirty="0">
                <a:ea typeface="Calibri"/>
              </a:rPr>
              <a:t>بمسبب مرضى موجود فى الوسط:</a:t>
            </a:r>
            <a:endParaRPr lang="en-US" sz="2800" dirty="0">
              <a:ea typeface="Calibri"/>
              <a:cs typeface="Arial"/>
            </a:endParaRPr>
          </a:p>
          <a:p>
            <a:pPr algn="just"/>
            <a:r>
              <a:rPr lang="ar-EG" sz="6000" b="1" dirty="0">
                <a:ea typeface="Calibri"/>
              </a:rPr>
              <a:t>نتيجة النشاط الغذائى للحشرات ينتج عنه جروح تساعد </a:t>
            </a:r>
            <a:r>
              <a:rPr lang="ar-EG" sz="6000" b="1" dirty="0" err="1">
                <a:ea typeface="Calibri"/>
              </a:rPr>
              <a:t>فى</a:t>
            </a:r>
            <a:r>
              <a:rPr lang="ar-EG" sz="6000" b="1" dirty="0">
                <a:ea typeface="Calibri"/>
              </a:rPr>
              <a:t> </a:t>
            </a:r>
            <a:r>
              <a:rPr lang="ar-EG" sz="6000" b="1" dirty="0" smtClean="0">
                <a:ea typeface="Calibri"/>
              </a:rPr>
              <a:t>دخول المسبب </a:t>
            </a:r>
            <a:r>
              <a:rPr lang="ar-EG" sz="6000" b="1" dirty="0">
                <a:ea typeface="Calibri"/>
              </a:rPr>
              <a:t>وبداية العدوى بالمرض النباتى .</a:t>
            </a:r>
            <a:endParaRPr lang="ar-EG" sz="6000" dirty="0"/>
          </a:p>
        </p:txBody>
      </p:sp>
    </p:spTree>
    <p:extLst>
      <p:ext uri="{BB962C8B-B14F-4D97-AF65-F5344CB8AC3E}">
        <p14:creationId xmlns="" xmlns:p14="http://schemas.microsoft.com/office/powerpoint/2010/main" val="1727707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496944" cy="6321731"/>
          </a:xfrm>
          <a:prstGeom prst="rect">
            <a:avLst/>
          </a:prstGeom>
        </p:spPr>
        <p:txBody>
          <a:bodyPr wrap="square">
            <a:spAutoFit/>
          </a:bodyPr>
          <a:lstStyle/>
          <a:p>
            <a:pPr marL="143510" algn="just">
              <a:lnSpc>
                <a:spcPct val="115000"/>
              </a:lnSpc>
              <a:spcAft>
                <a:spcPts val="1000"/>
              </a:spcAft>
            </a:pPr>
            <a:r>
              <a:rPr lang="ar-EG" sz="4400" b="1" dirty="0">
                <a:ea typeface="Calibri"/>
              </a:rPr>
              <a:t>فالجروح النباتية الناشئة عن النشاط الغذائى للحشرات تساعد فى تسهيل العدوى فى الفواكه الناضجة مثل </a:t>
            </a:r>
            <a:r>
              <a:rPr lang="ar-EG" sz="4400" b="1" dirty="0" smtClean="0">
                <a:ea typeface="Calibri"/>
              </a:rPr>
              <a:t>مرض العفن </a:t>
            </a:r>
            <a:r>
              <a:rPr lang="ar-EG" sz="4400" b="1" dirty="0">
                <a:ea typeface="Calibri"/>
              </a:rPr>
              <a:t>البنى فى الثمار الناتج عن المسبب المرضى الفطرى </a:t>
            </a:r>
            <a:r>
              <a:rPr lang="en-US" sz="4400" b="1" i="1" dirty="0" err="1">
                <a:ea typeface="Calibri"/>
                <a:cs typeface="Arial"/>
              </a:rPr>
              <a:t>Monilinia</a:t>
            </a:r>
            <a:r>
              <a:rPr lang="en-US" sz="4400" b="1" i="1" dirty="0">
                <a:ea typeface="Calibri"/>
                <a:cs typeface="Arial"/>
              </a:rPr>
              <a:t> </a:t>
            </a:r>
            <a:r>
              <a:rPr lang="en-US" sz="4400" b="1" i="1" dirty="0" err="1">
                <a:ea typeface="Calibri"/>
                <a:cs typeface="Arial"/>
              </a:rPr>
              <a:t>fructicola</a:t>
            </a:r>
            <a:r>
              <a:rPr lang="ar-EG" sz="4400" b="1" i="1" dirty="0">
                <a:ea typeface="Calibri"/>
              </a:rPr>
              <a:t> </a:t>
            </a:r>
            <a:r>
              <a:rPr lang="ar-EG" sz="4400" b="1" dirty="0">
                <a:ea typeface="Calibri"/>
              </a:rPr>
              <a:t>وقد تسهل الحشرات ايضا عدوى </a:t>
            </a:r>
            <a:r>
              <a:rPr lang="ar-EG" sz="4400" b="1" dirty="0" smtClean="0">
                <a:ea typeface="Calibri"/>
              </a:rPr>
              <a:t>جذور </a:t>
            </a:r>
            <a:r>
              <a:rPr lang="ar-EG" sz="4400" b="1" dirty="0">
                <a:ea typeface="Calibri"/>
              </a:rPr>
              <a:t>النباتات بهذا المرض وذلك لغنى منطقة التربة حول </a:t>
            </a:r>
            <a:r>
              <a:rPr lang="ar-EG" sz="4400" b="1" dirty="0" smtClean="0">
                <a:ea typeface="Calibri"/>
              </a:rPr>
              <a:t>الجذور </a:t>
            </a:r>
            <a:r>
              <a:rPr lang="ar-EG" sz="4400" b="1" dirty="0">
                <a:ea typeface="Calibri"/>
              </a:rPr>
              <a:t>بهذا المسبب المرضى.</a:t>
            </a:r>
            <a:endParaRPr lang="en-US" dirty="0">
              <a:ea typeface="Calibri"/>
              <a:cs typeface="Arial"/>
            </a:endParaRPr>
          </a:p>
        </p:txBody>
      </p:sp>
    </p:spTree>
    <p:extLst>
      <p:ext uri="{BB962C8B-B14F-4D97-AF65-F5344CB8AC3E}">
        <p14:creationId xmlns="" xmlns:p14="http://schemas.microsoft.com/office/powerpoint/2010/main" val="13501924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6" descr="Description: C:\Users\PC\Desktop\تنزيل.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00082" y="1873914"/>
            <a:ext cx="4222601" cy="3096344"/>
          </a:xfrm>
          <a:prstGeom prst="rect">
            <a:avLst/>
          </a:prstGeom>
          <a:noFill/>
          <a:extLst>
            <a:ext uri="{909E8E84-426E-40DD-AFC4-6F175D3DCCD1}">
              <a14:hiddenFill xmlns="" xmlns:a14="http://schemas.microsoft.com/office/drawing/2010/main">
                <a:solidFill>
                  <a:srgbClr val="FFFFFF"/>
                </a:solidFill>
              </a14:hiddenFill>
            </a:ext>
          </a:extLst>
        </p:spPr>
      </p:pic>
      <p:pic>
        <p:nvPicPr>
          <p:cNvPr id="9" name="Picture 8" descr="C:\Users\PC\Desktop\تنزيل (1).jpg"/>
          <p:cNvPicPr/>
          <p:nvPr/>
        </p:nvPicPr>
        <p:blipFill>
          <a:blip r:embed="rId3">
            <a:extLst>
              <a:ext uri="{28A0092B-C50C-407E-A947-70E740481C1C}">
                <a14:useLocalDpi xmlns="" xmlns:a14="http://schemas.microsoft.com/office/drawing/2010/main" val="0"/>
              </a:ext>
            </a:extLst>
          </a:blip>
          <a:srcRect/>
          <a:stretch>
            <a:fillRect/>
          </a:stretch>
        </p:blipFill>
        <p:spPr bwMode="auto">
          <a:xfrm>
            <a:off x="4618137" y="1873914"/>
            <a:ext cx="4202335" cy="3096344"/>
          </a:xfrm>
          <a:prstGeom prst="rect">
            <a:avLst/>
          </a:prstGeom>
          <a:noFill/>
          <a:ln>
            <a:noFill/>
          </a:ln>
        </p:spPr>
      </p:pic>
      <p:sp>
        <p:nvSpPr>
          <p:cNvPr id="4" name="Rectangle 3"/>
          <p:cNvSpPr/>
          <p:nvPr/>
        </p:nvSpPr>
        <p:spPr>
          <a:xfrm>
            <a:off x="837717" y="4970258"/>
            <a:ext cx="7560840" cy="769441"/>
          </a:xfrm>
          <a:prstGeom prst="rect">
            <a:avLst/>
          </a:prstGeom>
        </p:spPr>
        <p:txBody>
          <a:bodyPr wrap="square">
            <a:spAutoFit/>
          </a:bodyPr>
          <a:lstStyle/>
          <a:p>
            <a:pPr algn="ctr"/>
            <a:r>
              <a:rPr lang="ar-EG" sz="4400" b="1" dirty="0">
                <a:solidFill>
                  <a:prstClr val="black"/>
                </a:solidFill>
                <a:ea typeface="Calibri"/>
              </a:rPr>
              <a:t>مرض العفن البنى فى الثمار</a:t>
            </a:r>
            <a:endParaRPr lang="ar-EG" dirty="0"/>
          </a:p>
        </p:txBody>
      </p:sp>
    </p:spTree>
    <p:extLst>
      <p:ext uri="{BB962C8B-B14F-4D97-AF65-F5344CB8AC3E}">
        <p14:creationId xmlns="" xmlns:p14="http://schemas.microsoft.com/office/powerpoint/2010/main" val="33844473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560" y="332656"/>
            <a:ext cx="8208912" cy="5333191"/>
          </a:xfrm>
          <a:prstGeom prst="rect">
            <a:avLst/>
          </a:prstGeom>
        </p:spPr>
        <p:txBody>
          <a:bodyPr wrap="square">
            <a:spAutoFit/>
          </a:bodyPr>
          <a:lstStyle/>
          <a:p>
            <a:pPr marL="143510" indent="-180340" algn="just">
              <a:lnSpc>
                <a:spcPct val="115000"/>
              </a:lnSpc>
              <a:spcAft>
                <a:spcPts val="1000"/>
              </a:spcAft>
            </a:pPr>
            <a:r>
              <a:rPr lang="ar-EG" sz="6000" b="1" dirty="0">
                <a:ea typeface="Calibri"/>
              </a:rPr>
              <a:t>ومن المهم ان نعرف انه لا ينشأ عن جميع الجروح النباتية عدوى بالكائنات الدقيقة الممرضة وذلك راجع لميكانيكية المقاومة </a:t>
            </a:r>
            <a:r>
              <a:rPr lang="ar-EG" sz="6000" b="1" dirty="0" smtClean="0">
                <a:ea typeface="Calibri"/>
              </a:rPr>
              <a:t>الطبيعية </a:t>
            </a:r>
            <a:r>
              <a:rPr lang="ar-EG" sz="6000" b="1" dirty="0">
                <a:ea typeface="Calibri"/>
              </a:rPr>
              <a:t>للنبات.</a:t>
            </a:r>
            <a:endParaRPr lang="en-US" sz="2800" dirty="0">
              <a:ea typeface="Calibri"/>
              <a:cs typeface="Arial"/>
            </a:endParaRPr>
          </a:p>
        </p:txBody>
      </p:sp>
    </p:spTree>
    <p:extLst>
      <p:ext uri="{BB962C8B-B14F-4D97-AF65-F5344CB8AC3E}">
        <p14:creationId xmlns="" xmlns:p14="http://schemas.microsoft.com/office/powerpoint/2010/main" val="4044942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3827" y="209000"/>
            <a:ext cx="8712968" cy="6649000"/>
          </a:xfrm>
          <a:prstGeom prst="rect">
            <a:avLst/>
          </a:prstGeom>
        </p:spPr>
        <p:txBody>
          <a:bodyPr wrap="square">
            <a:spAutoFit/>
          </a:bodyPr>
          <a:lstStyle/>
          <a:p>
            <a:pPr lvl="0" algn="just">
              <a:lnSpc>
                <a:spcPct val="115000"/>
              </a:lnSpc>
              <a:spcAft>
                <a:spcPts val="1000"/>
              </a:spcAft>
            </a:pPr>
            <a:r>
              <a:rPr lang="ar-EG" sz="3600" b="1" dirty="0" smtClean="0">
                <a:solidFill>
                  <a:srgbClr val="FF0000"/>
                </a:solidFill>
                <a:ea typeface="Calibri"/>
              </a:rPr>
              <a:t>ب</a:t>
            </a:r>
            <a:r>
              <a:rPr lang="ar-EG" sz="4800" b="1" dirty="0" smtClean="0">
                <a:solidFill>
                  <a:srgbClr val="FF0000"/>
                </a:solidFill>
                <a:ea typeface="Calibri"/>
              </a:rPr>
              <a:t>. ارتباطات </a:t>
            </a:r>
            <a:r>
              <a:rPr lang="ar-EG" sz="4800" b="1" dirty="0">
                <a:solidFill>
                  <a:srgbClr val="FF0000"/>
                </a:solidFill>
                <a:ea typeface="Calibri"/>
              </a:rPr>
              <a:t>تكافلية </a:t>
            </a:r>
            <a:r>
              <a:rPr lang="ar-EG" sz="4800" b="1" dirty="0" smtClean="0">
                <a:solidFill>
                  <a:srgbClr val="FF0000"/>
                </a:solidFill>
                <a:ea typeface="Calibri"/>
              </a:rPr>
              <a:t>منتظمة</a:t>
            </a:r>
          </a:p>
          <a:p>
            <a:pPr lvl="0" algn="just" rtl="0">
              <a:lnSpc>
                <a:spcPct val="115000"/>
              </a:lnSpc>
              <a:spcAft>
                <a:spcPts val="1000"/>
              </a:spcAft>
            </a:pPr>
            <a:r>
              <a:rPr lang="ar-EG" sz="4400" b="1" dirty="0" smtClean="0">
                <a:ea typeface="Calibri"/>
              </a:rPr>
              <a:t> </a:t>
            </a:r>
            <a:r>
              <a:rPr lang="en-US" sz="4400" b="1" dirty="0">
                <a:ea typeface="Calibri"/>
                <a:cs typeface="Arial"/>
              </a:rPr>
              <a:t>Regular </a:t>
            </a:r>
            <a:r>
              <a:rPr lang="en-US" sz="4400" b="1" dirty="0" smtClean="0">
                <a:ea typeface="Calibri"/>
                <a:cs typeface="Arial"/>
              </a:rPr>
              <a:t>symbiotic </a:t>
            </a:r>
            <a:r>
              <a:rPr lang="en-US" sz="4400" b="1" dirty="0">
                <a:ea typeface="Calibri"/>
                <a:cs typeface="Arial"/>
              </a:rPr>
              <a:t>associations</a:t>
            </a:r>
            <a:r>
              <a:rPr lang="en-US" sz="4400" b="1" dirty="0" smtClean="0">
                <a:ea typeface="Calibri"/>
                <a:cs typeface="Arial"/>
              </a:rPr>
              <a:t>.</a:t>
            </a:r>
          </a:p>
          <a:p>
            <a:pPr marL="143510" algn="just">
              <a:lnSpc>
                <a:spcPct val="115000"/>
              </a:lnSpc>
              <a:spcAft>
                <a:spcPts val="1000"/>
              </a:spcAft>
            </a:pPr>
            <a:r>
              <a:rPr lang="ar-EG" sz="3600" b="1" dirty="0" smtClean="0">
                <a:ea typeface="Calibri"/>
              </a:rPr>
              <a:t>فى </a:t>
            </a:r>
            <a:r>
              <a:rPr lang="ar-EG" sz="3600" b="1" dirty="0">
                <a:ea typeface="Calibri"/>
              </a:rPr>
              <a:t>هذه الحالة ان الكائن الدقيق المعين يرتبط دائما وبانتظام مع نوع حشرى معين والذى لا يساعد فقط فى نشر المرض النباتى بل يساعد الكائن الدقيق ايضا فى توفير الظروف المناسبة الملائمة لنموه ونفس الوقت تستفيد الحشرة بالتغذية على الكائن الدقيق لذا يكون الارتباط هنا نفعى لكلا من </a:t>
            </a:r>
            <a:r>
              <a:rPr lang="ar-EG" sz="3600" b="1" dirty="0" smtClean="0">
                <a:ea typeface="Calibri"/>
              </a:rPr>
              <a:t>الممرض </a:t>
            </a:r>
            <a:r>
              <a:rPr lang="ar-EG" sz="3600" b="1" dirty="0">
                <a:ea typeface="Calibri"/>
              </a:rPr>
              <a:t>والحشرة </a:t>
            </a:r>
            <a:r>
              <a:rPr lang="en-US" sz="3600" b="1" dirty="0" smtClean="0">
                <a:ea typeface="Calibri"/>
                <a:cs typeface="Arial"/>
              </a:rPr>
              <a:t>symbiotic</a:t>
            </a:r>
            <a:r>
              <a:rPr lang="ar-EG" sz="3600" b="1" dirty="0" smtClean="0">
                <a:ea typeface="Calibri"/>
              </a:rPr>
              <a:t> .</a:t>
            </a:r>
            <a:endParaRPr lang="en-US" sz="3600" dirty="0">
              <a:ea typeface="Calibri"/>
              <a:cs typeface="Arial"/>
            </a:endParaRPr>
          </a:p>
        </p:txBody>
      </p:sp>
    </p:spTree>
    <p:extLst>
      <p:ext uri="{BB962C8B-B14F-4D97-AF65-F5344CB8AC3E}">
        <p14:creationId xmlns="" xmlns:p14="http://schemas.microsoft.com/office/powerpoint/2010/main" val="5022911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6632"/>
            <a:ext cx="8208912" cy="5983882"/>
          </a:xfrm>
          <a:prstGeom prst="rect">
            <a:avLst/>
          </a:prstGeom>
        </p:spPr>
        <p:txBody>
          <a:bodyPr wrap="square">
            <a:spAutoFit/>
          </a:bodyPr>
          <a:lstStyle/>
          <a:p>
            <a:pPr marL="143510" algn="just">
              <a:lnSpc>
                <a:spcPct val="115000"/>
              </a:lnSpc>
              <a:spcAft>
                <a:spcPts val="1000"/>
              </a:spcAft>
            </a:pPr>
            <a:r>
              <a:rPr lang="ar-EG" sz="4800" b="1" dirty="0">
                <a:ea typeface="Calibri"/>
              </a:rPr>
              <a:t>ومن امثلة ذلك خنافس القلف التى ترتبط عادة بانواع خاصة من الفطريات تشكل مسببات مرضية خطيرة ومن امثلة ذلك الفطر </a:t>
            </a:r>
            <a:r>
              <a:rPr lang="en-US" sz="4800" b="1" dirty="0" err="1">
                <a:ea typeface="Calibri"/>
                <a:cs typeface="Arial"/>
              </a:rPr>
              <a:t>Ceratocystis</a:t>
            </a:r>
            <a:r>
              <a:rPr lang="ar-EG" sz="4800" b="1" dirty="0">
                <a:ea typeface="Calibri"/>
              </a:rPr>
              <a:t> وبالرغم ان كلا من الحشرة والفطر يمكن ان يتواجدا بعيدا عن بعضهما البعض دون معاناه ولكن عادة ما يتواجدا معا.</a:t>
            </a:r>
            <a:endParaRPr lang="en-US" sz="2000" dirty="0">
              <a:ea typeface="Calibri"/>
              <a:cs typeface="Arial"/>
            </a:endParaRPr>
          </a:p>
        </p:txBody>
      </p:sp>
    </p:spTree>
    <p:extLst>
      <p:ext uri="{BB962C8B-B14F-4D97-AF65-F5344CB8AC3E}">
        <p14:creationId xmlns="" xmlns:p14="http://schemas.microsoft.com/office/powerpoint/2010/main" val="39620977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2211722973"/>
              </p:ext>
            </p:extLst>
          </p:nvPr>
        </p:nvGraphicFramePr>
        <p:xfrm>
          <a:off x="899592" y="744889"/>
          <a:ext cx="7704856" cy="3908247"/>
        </p:xfrm>
        <a:graphic>
          <a:graphicData uri="http://schemas.openxmlformats.org/drawingml/2006/table">
            <a:tbl>
              <a:tblPr rtl="1" firstRow="1" firstCol="1" bandRow="1"/>
              <a:tblGrid>
                <a:gridCol w="3852428"/>
                <a:gridCol w="3852428"/>
              </a:tblGrid>
              <a:tr h="3908247">
                <a:tc>
                  <a:txBody>
                    <a:bodyPr/>
                    <a:lstStyle/>
                    <a:p>
                      <a:pPr marL="457200" algn="ctr" rtl="1">
                        <a:lnSpc>
                          <a:spcPct val="115000"/>
                        </a:lnSpc>
                        <a:spcAft>
                          <a:spcPts val="0"/>
                        </a:spcAft>
                      </a:pPr>
                      <a:r>
                        <a:rPr lang="en-US" sz="4800" b="1" dirty="0">
                          <a:effectLst/>
                          <a:latin typeface="Arial"/>
                          <a:ea typeface="Calibri"/>
                          <a:cs typeface="Arial"/>
                        </a:rPr>
                        <a:t> </a:t>
                      </a:r>
                      <a:r>
                        <a:rPr lang="en-US" sz="4800" b="1" dirty="0">
                          <a:effectLst/>
                          <a:latin typeface="Calibri"/>
                          <a:ea typeface="Calibri"/>
                          <a:cs typeface="Arial"/>
                        </a:rPr>
                        <a:t> </a:t>
                      </a:r>
                      <a:endParaRPr lang="en-US" sz="20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rtl="1">
                        <a:lnSpc>
                          <a:spcPct val="115000"/>
                        </a:lnSpc>
                        <a:spcAft>
                          <a:spcPts val="0"/>
                        </a:spcAft>
                      </a:pPr>
                      <a:endParaRPr lang="en-US" sz="20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074" name="Picture 9" descr="Description: C:\Users\PC\Desktop\تنزيل (3).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860032" y="857956"/>
            <a:ext cx="3501752" cy="3795180"/>
          </a:xfrm>
          <a:prstGeom prst="rect">
            <a:avLst/>
          </a:prstGeom>
          <a:noFill/>
          <a:extLst>
            <a:ext uri="{909E8E84-426E-40DD-AFC4-6F175D3DCCD1}">
              <a14:hiddenFill xmlns="" xmlns:a14="http://schemas.microsoft.com/office/drawing/2010/main">
                <a:solidFill>
                  <a:srgbClr val="FFFFFF"/>
                </a:solidFill>
              </a14:hiddenFill>
            </a:ext>
          </a:extLst>
        </p:spPr>
      </p:pic>
      <p:pic>
        <p:nvPicPr>
          <p:cNvPr id="3073" name="Picture 8" descr="Description: C:\Users\PC\Desktop\تنزيل (2).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971600" y="857956"/>
            <a:ext cx="3672408" cy="379518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Rectangle 2"/>
          <p:cNvSpPr/>
          <p:nvPr/>
        </p:nvSpPr>
        <p:spPr>
          <a:xfrm>
            <a:off x="2411761" y="4869160"/>
            <a:ext cx="4536504" cy="830997"/>
          </a:xfrm>
          <a:prstGeom prst="rect">
            <a:avLst/>
          </a:prstGeom>
        </p:spPr>
        <p:txBody>
          <a:bodyPr wrap="square">
            <a:spAutoFit/>
          </a:bodyPr>
          <a:lstStyle/>
          <a:p>
            <a:pPr algn="ctr"/>
            <a:r>
              <a:rPr lang="ar-EG" sz="4800" b="1" dirty="0">
                <a:solidFill>
                  <a:srgbClr val="FF0000"/>
                </a:solidFill>
                <a:ea typeface="Calibri"/>
              </a:rPr>
              <a:t>خنافس القلف </a:t>
            </a:r>
            <a:endParaRPr lang="ar-EG" dirty="0">
              <a:solidFill>
                <a:srgbClr val="FF0000"/>
              </a:solidFill>
            </a:endParaRPr>
          </a:p>
        </p:txBody>
      </p:sp>
    </p:spTree>
    <p:extLst>
      <p:ext uri="{BB962C8B-B14F-4D97-AF65-F5344CB8AC3E}">
        <p14:creationId xmlns="" xmlns:p14="http://schemas.microsoft.com/office/powerpoint/2010/main" val="11087405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20209" cy="6321731"/>
          </a:xfrm>
          <a:prstGeom prst="rect">
            <a:avLst/>
          </a:prstGeom>
        </p:spPr>
        <p:txBody>
          <a:bodyPr wrap="square">
            <a:spAutoFit/>
          </a:bodyPr>
          <a:lstStyle/>
          <a:p>
            <a:pPr marL="143510" algn="just">
              <a:lnSpc>
                <a:spcPct val="115000"/>
              </a:lnSpc>
            </a:pPr>
            <a:r>
              <a:rPr lang="ar-EG" sz="4400" b="1" dirty="0">
                <a:ea typeface="Calibri"/>
              </a:rPr>
              <a:t> </a:t>
            </a:r>
            <a:r>
              <a:rPr lang="ar-EG" sz="4400" b="1" dirty="0" smtClean="0">
                <a:ea typeface="Calibri"/>
              </a:rPr>
              <a:t>ج</a:t>
            </a:r>
            <a:r>
              <a:rPr lang="ar-EG" sz="4400" b="1" dirty="0">
                <a:ea typeface="Calibri"/>
              </a:rPr>
              <a:t>. ارتباطات اجبارية وثيقة الصلة بالحشرات </a:t>
            </a:r>
            <a:endParaRPr lang="en-US" dirty="0">
              <a:ea typeface="Calibri"/>
              <a:cs typeface="Arial"/>
            </a:endParaRPr>
          </a:p>
          <a:p>
            <a:pPr marL="143510" algn="l">
              <a:lnSpc>
                <a:spcPct val="115000"/>
              </a:lnSpc>
            </a:pPr>
            <a:r>
              <a:rPr lang="en-US" sz="4400" b="1" dirty="0">
                <a:ea typeface="Calibri"/>
                <a:cs typeface="Arial"/>
              </a:rPr>
              <a:t>Intimate obligatory associations.</a:t>
            </a:r>
            <a:endParaRPr lang="en-US" dirty="0">
              <a:ea typeface="Calibri"/>
              <a:cs typeface="Arial"/>
            </a:endParaRPr>
          </a:p>
          <a:p>
            <a:pPr marL="143510" algn="just">
              <a:lnSpc>
                <a:spcPct val="115000"/>
              </a:lnSpc>
              <a:spcAft>
                <a:spcPts val="1000"/>
              </a:spcAft>
            </a:pPr>
            <a:r>
              <a:rPr lang="ar-EG" sz="4400" b="1" dirty="0">
                <a:ea typeface="Calibri"/>
              </a:rPr>
              <a:t>فى هذا النوع من الارتباط نجد ان الكائن الدقيق يعتمد كلية على </a:t>
            </a:r>
            <a:r>
              <a:rPr lang="ar-EG" sz="4400" b="1" dirty="0" smtClean="0">
                <a:ea typeface="Calibri"/>
              </a:rPr>
              <a:t>الحشرات </a:t>
            </a:r>
            <a:r>
              <a:rPr lang="ar-EG" sz="4400" b="1" dirty="0">
                <a:ea typeface="Calibri"/>
              </a:rPr>
              <a:t>فى نقله من نبات </a:t>
            </a:r>
            <a:r>
              <a:rPr lang="ar-EG" sz="4400" b="1" dirty="0" smtClean="0">
                <a:ea typeface="Calibri"/>
              </a:rPr>
              <a:t>لاخر و </a:t>
            </a:r>
            <a:r>
              <a:rPr lang="ar-EG" sz="4400" b="1" dirty="0">
                <a:ea typeface="Calibri"/>
              </a:rPr>
              <a:t>الامثلة على ذلك </a:t>
            </a:r>
            <a:r>
              <a:rPr lang="ar-EG" sz="4400" b="1" dirty="0" smtClean="0">
                <a:ea typeface="Calibri"/>
              </a:rPr>
              <a:t>عديدة </a:t>
            </a:r>
            <a:r>
              <a:rPr lang="ar-EG" sz="4400" b="1" dirty="0">
                <a:ea typeface="Calibri"/>
              </a:rPr>
              <a:t>من الفيروسات النباتية وغير مؤكد ان كانت الحشرة تحصل على اية فائدة من هذا الارتباط ولكن المؤكد انها لا تعانى من اية </a:t>
            </a:r>
            <a:r>
              <a:rPr lang="ar-EG" sz="4400" b="1" dirty="0" smtClean="0">
                <a:ea typeface="Calibri"/>
              </a:rPr>
              <a:t>تأثيرات </a:t>
            </a:r>
            <a:r>
              <a:rPr lang="ar-EG" sz="4400" b="1" dirty="0">
                <a:ea typeface="Calibri"/>
              </a:rPr>
              <a:t>ضارة عليها. </a:t>
            </a:r>
            <a:endParaRPr lang="en-US" dirty="0">
              <a:ea typeface="Calibri"/>
              <a:cs typeface="Arial"/>
            </a:endParaRPr>
          </a:p>
        </p:txBody>
      </p:sp>
    </p:spTree>
    <p:extLst>
      <p:ext uri="{BB962C8B-B14F-4D97-AF65-F5344CB8AC3E}">
        <p14:creationId xmlns="" xmlns:p14="http://schemas.microsoft.com/office/powerpoint/2010/main" val="2444736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764704"/>
            <a:ext cx="7776864" cy="4339650"/>
          </a:xfrm>
          <a:prstGeom prst="rect">
            <a:avLst/>
          </a:prstGeom>
        </p:spPr>
        <p:txBody>
          <a:bodyPr wrap="square">
            <a:spAutoFit/>
          </a:bodyPr>
          <a:lstStyle/>
          <a:p>
            <a:pPr algn="just">
              <a:lnSpc>
                <a:spcPct val="115000"/>
              </a:lnSpc>
              <a:spcAft>
                <a:spcPts val="1000"/>
              </a:spcAft>
            </a:pPr>
            <a:r>
              <a:rPr lang="ar-EG" sz="4800" b="1" dirty="0">
                <a:ea typeface="Calibri"/>
              </a:rPr>
              <a:t>وينظر للحشرات انها المسبب المباشر لهذا الاعتلال وهذا حقيقى فى بعض الحشرات التى تتغذى على عصارة النبات وان هذا النشاط الغذائى يؤدى الى تشوه </a:t>
            </a:r>
            <a:r>
              <a:rPr lang="ar-EG" sz="4800" b="1" dirty="0" err="1" smtClean="0">
                <a:ea typeface="Calibri"/>
              </a:rPr>
              <a:t>وتقذم</a:t>
            </a:r>
            <a:r>
              <a:rPr lang="ar-EG" sz="4800" b="1" dirty="0" smtClean="0">
                <a:ea typeface="Calibri"/>
              </a:rPr>
              <a:t> </a:t>
            </a:r>
            <a:r>
              <a:rPr lang="ar-EG" sz="4800" b="1" dirty="0">
                <a:ea typeface="Calibri"/>
              </a:rPr>
              <a:t>النبات.</a:t>
            </a:r>
            <a:endParaRPr lang="en-US" sz="2000" dirty="0">
              <a:ea typeface="Calibri"/>
              <a:cs typeface="Arial"/>
            </a:endParaRPr>
          </a:p>
        </p:txBody>
      </p:sp>
    </p:spTree>
    <p:extLst>
      <p:ext uri="{BB962C8B-B14F-4D97-AF65-F5344CB8AC3E}">
        <p14:creationId xmlns="" xmlns:p14="http://schemas.microsoft.com/office/powerpoint/2010/main" val="25781528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6143"/>
            <a:ext cx="8784976" cy="6781857"/>
          </a:xfrm>
          <a:prstGeom prst="rect">
            <a:avLst/>
          </a:prstGeom>
        </p:spPr>
        <p:txBody>
          <a:bodyPr wrap="square">
            <a:spAutoFit/>
          </a:bodyPr>
          <a:lstStyle/>
          <a:p>
            <a:pPr marL="143510" algn="just">
              <a:lnSpc>
                <a:spcPct val="115000"/>
              </a:lnSpc>
            </a:pPr>
            <a:r>
              <a:rPr lang="ar-EG" sz="5400" b="1" dirty="0">
                <a:ea typeface="Calibri"/>
              </a:rPr>
              <a:t>والناقلات هنا كلها من نصفية الاجنحة مثل المن ونطاطات الاوراق . </a:t>
            </a:r>
            <a:endParaRPr lang="en-US" sz="2400" dirty="0">
              <a:ea typeface="Calibri"/>
              <a:cs typeface="Arial"/>
            </a:endParaRPr>
          </a:p>
          <a:p>
            <a:pPr marL="143510" algn="just">
              <a:lnSpc>
                <a:spcPct val="115000"/>
              </a:lnSpc>
              <a:spcAft>
                <a:spcPts val="1000"/>
              </a:spcAft>
            </a:pPr>
            <a:r>
              <a:rPr lang="ar-EG" sz="5400" b="1" dirty="0">
                <a:ea typeface="Calibri"/>
              </a:rPr>
              <a:t>كما ان بعض انواع التربس والخنافس تعتبرناقلات لبعض الفيروسات . كما ان بعض انواع الحلم والنيماتودا معروف عنها انها ناقلات لفيروسات نباتية معينة. </a:t>
            </a:r>
            <a:endParaRPr lang="en-US" sz="2400" dirty="0">
              <a:ea typeface="Calibri"/>
              <a:cs typeface="Arial"/>
            </a:endParaRPr>
          </a:p>
        </p:txBody>
      </p:sp>
    </p:spTree>
    <p:extLst>
      <p:ext uri="{BB962C8B-B14F-4D97-AF65-F5344CB8AC3E}">
        <p14:creationId xmlns="" xmlns:p14="http://schemas.microsoft.com/office/powerpoint/2010/main" val="37416987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728220"/>
            <a:ext cx="7992888" cy="4284956"/>
          </a:xfrm>
          <a:prstGeom prst="rect">
            <a:avLst/>
          </a:prstGeom>
        </p:spPr>
        <p:txBody>
          <a:bodyPr wrap="square">
            <a:spAutoFit/>
          </a:bodyPr>
          <a:lstStyle/>
          <a:p>
            <a:pPr marL="143510" algn="just">
              <a:lnSpc>
                <a:spcPct val="115000"/>
              </a:lnSpc>
              <a:spcAft>
                <a:spcPts val="1000"/>
              </a:spcAft>
            </a:pPr>
            <a:r>
              <a:rPr lang="ar-EG" sz="4800" b="1" dirty="0">
                <a:ea typeface="Calibri"/>
              </a:rPr>
              <a:t>والحشرات ذات اجزاء الفم القارضة مثل الخنافس نادرا ما تعمل كناقلات فيروسية بالمقارنة بالمجاميع الاخرى التى ذكرت كما انها غير مؤثرة كناقلات لهذا المرض. </a:t>
            </a:r>
            <a:endParaRPr lang="en-US" sz="2000" dirty="0">
              <a:ea typeface="Calibri"/>
              <a:cs typeface="Arial"/>
            </a:endParaRPr>
          </a:p>
        </p:txBody>
      </p:sp>
    </p:spTree>
    <p:extLst>
      <p:ext uri="{BB962C8B-B14F-4D97-AF65-F5344CB8AC3E}">
        <p14:creationId xmlns="" xmlns:p14="http://schemas.microsoft.com/office/powerpoint/2010/main" val="10563847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PC\Desktop\تنزيل (4).jpg"/>
          <p:cNvPicPr/>
          <p:nvPr/>
        </p:nvPicPr>
        <p:blipFill>
          <a:blip r:embed="rId2">
            <a:extLst>
              <a:ext uri="{28A0092B-C50C-407E-A947-70E740481C1C}">
                <a14:useLocalDpi xmlns="" xmlns:a14="http://schemas.microsoft.com/office/drawing/2010/main" val="0"/>
              </a:ext>
            </a:extLst>
          </a:blip>
          <a:srcRect/>
          <a:stretch>
            <a:fillRect/>
          </a:stretch>
        </p:blipFill>
        <p:spPr bwMode="auto">
          <a:xfrm>
            <a:off x="1259632" y="548680"/>
            <a:ext cx="6840760" cy="5256584"/>
          </a:xfrm>
          <a:prstGeom prst="rect">
            <a:avLst/>
          </a:prstGeom>
          <a:noFill/>
          <a:ln>
            <a:noFill/>
          </a:ln>
        </p:spPr>
      </p:pic>
    </p:spTree>
    <p:extLst>
      <p:ext uri="{BB962C8B-B14F-4D97-AF65-F5344CB8AC3E}">
        <p14:creationId xmlns="" xmlns:p14="http://schemas.microsoft.com/office/powerpoint/2010/main" val="41310992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9927"/>
            <a:ext cx="9036496" cy="5954451"/>
          </a:xfrm>
          <a:prstGeom prst="rect">
            <a:avLst/>
          </a:prstGeom>
        </p:spPr>
        <p:txBody>
          <a:bodyPr wrap="square">
            <a:spAutoFit/>
          </a:bodyPr>
          <a:lstStyle/>
          <a:p>
            <a:pPr marL="143510" algn="just">
              <a:lnSpc>
                <a:spcPct val="115000"/>
              </a:lnSpc>
            </a:pPr>
            <a:r>
              <a:rPr lang="ar-EG" sz="5400" b="1" dirty="0">
                <a:ea typeface="Calibri"/>
              </a:rPr>
              <a:t>انماط الامراض الفيروسية الناتجة عن ناقلات الامراض الفيروسية ( المن )</a:t>
            </a:r>
            <a:endParaRPr lang="en-US" sz="2400" dirty="0">
              <a:ea typeface="Calibri"/>
              <a:cs typeface="Arial"/>
            </a:endParaRPr>
          </a:p>
          <a:p>
            <a:pPr marL="342900" lvl="0" indent="-342900">
              <a:lnSpc>
                <a:spcPct val="115000"/>
              </a:lnSpc>
              <a:buFont typeface="+mj-lt"/>
              <a:buAutoNum type="arabicPeriod"/>
            </a:pPr>
            <a:r>
              <a:rPr lang="ar-EG" sz="5400" b="1" dirty="0">
                <a:ea typeface="Calibri"/>
              </a:rPr>
              <a:t>فيروسات ذات ارتباط زمنى قصير </a:t>
            </a:r>
            <a:endParaRPr lang="en-US" sz="2400" dirty="0">
              <a:ea typeface="Calibri"/>
              <a:cs typeface="Arial"/>
            </a:endParaRPr>
          </a:p>
          <a:p>
            <a:pPr marL="685800" algn="l">
              <a:lnSpc>
                <a:spcPct val="115000"/>
              </a:lnSpc>
              <a:spcAft>
                <a:spcPts val="1000"/>
              </a:spcAft>
            </a:pPr>
            <a:r>
              <a:rPr lang="en-US" sz="5400" b="1" dirty="0">
                <a:ea typeface="Calibri"/>
                <a:cs typeface="Arial"/>
              </a:rPr>
              <a:t>Non - persistent </a:t>
            </a:r>
            <a:r>
              <a:rPr lang="en-US" sz="5400" b="1" dirty="0" smtClean="0">
                <a:ea typeface="Calibri"/>
                <a:cs typeface="Arial"/>
              </a:rPr>
              <a:t>viruses</a:t>
            </a:r>
          </a:p>
          <a:p>
            <a:pPr>
              <a:lnSpc>
                <a:spcPct val="115000"/>
              </a:lnSpc>
            </a:pPr>
            <a:r>
              <a:rPr lang="en-US" sz="5400" b="1" dirty="0" smtClean="0">
                <a:ea typeface="Calibri"/>
                <a:cs typeface="Arial"/>
              </a:rPr>
              <a:t> </a:t>
            </a:r>
            <a:r>
              <a:rPr lang="ar-EG" sz="5400" b="1" dirty="0" smtClean="0">
                <a:ea typeface="Calibri"/>
                <a:cs typeface="Arial"/>
              </a:rPr>
              <a:t>2. </a:t>
            </a:r>
            <a:r>
              <a:rPr lang="ar-EG" sz="5400" b="1" dirty="0" smtClean="0">
                <a:ea typeface="Calibri"/>
              </a:rPr>
              <a:t>فيروسات ذات ارتباط زمنى طويل </a:t>
            </a:r>
            <a:endParaRPr lang="en-US" sz="5400" b="1" dirty="0" smtClean="0">
              <a:ea typeface="Calibri"/>
            </a:endParaRPr>
          </a:p>
          <a:p>
            <a:pPr marL="685800" algn="l">
              <a:lnSpc>
                <a:spcPct val="115000"/>
              </a:lnSpc>
              <a:spcAft>
                <a:spcPts val="1000"/>
              </a:spcAft>
            </a:pPr>
            <a:r>
              <a:rPr lang="en-US" sz="5400" b="1" dirty="0" smtClean="0">
                <a:ea typeface="Calibri"/>
              </a:rPr>
              <a:t>Persistent </a:t>
            </a:r>
            <a:r>
              <a:rPr lang="en-US" sz="5400" b="1" dirty="0">
                <a:ea typeface="Calibri"/>
              </a:rPr>
              <a:t>viruses </a:t>
            </a:r>
          </a:p>
        </p:txBody>
      </p:sp>
    </p:spTree>
    <p:extLst>
      <p:ext uri="{BB962C8B-B14F-4D97-AF65-F5344CB8AC3E}">
        <p14:creationId xmlns="" xmlns:p14="http://schemas.microsoft.com/office/powerpoint/2010/main" val="2060505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268896"/>
          </a:xfrm>
          <a:prstGeom prst="rect">
            <a:avLst/>
          </a:prstGeom>
        </p:spPr>
        <p:txBody>
          <a:bodyPr wrap="square">
            <a:spAutoFit/>
          </a:bodyPr>
          <a:lstStyle/>
          <a:p>
            <a:pPr marL="342900" lvl="0" indent="-342900">
              <a:buFont typeface="+mj-lt"/>
              <a:buAutoNum type="arabicPeriod"/>
            </a:pPr>
            <a:r>
              <a:rPr lang="ar-EG" sz="5400" b="1" dirty="0" smtClean="0">
                <a:solidFill>
                  <a:prstClr val="black"/>
                </a:solidFill>
                <a:ea typeface="Calibri"/>
              </a:rPr>
              <a:t>فيروسات </a:t>
            </a:r>
            <a:r>
              <a:rPr lang="ar-EG" sz="5400" b="1" dirty="0">
                <a:solidFill>
                  <a:prstClr val="black"/>
                </a:solidFill>
                <a:ea typeface="Calibri"/>
              </a:rPr>
              <a:t>ذات ارتباط زمنى قصير </a:t>
            </a:r>
            <a:endParaRPr lang="en-US" sz="2400" dirty="0">
              <a:solidFill>
                <a:prstClr val="black"/>
              </a:solidFill>
              <a:ea typeface="Calibri"/>
              <a:cs typeface="Arial"/>
            </a:endParaRPr>
          </a:p>
          <a:p>
            <a:pPr marL="685800" lvl="0" algn="l">
              <a:spcAft>
                <a:spcPts val="1000"/>
              </a:spcAft>
            </a:pPr>
            <a:r>
              <a:rPr lang="en-US" sz="5400" b="1" dirty="0" smtClean="0">
                <a:solidFill>
                  <a:prstClr val="black"/>
                </a:solidFill>
                <a:ea typeface="Calibri"/>
                <a:cs typeface="Arial"/>
              </a:rPr>
              <a:t>Non </a:t>
            </a:r>
            <a:r>
              <a:rPr lang="en-US" sz="5400" b="1" dirty="0">
                <a:solidFill>
                  <a:prstClr val="black"/>
                </a:solidFill>
                <a:ea typeface="Calibri"/>
                <a:cs typeface="Arial"/>
              </a:rPr>
              <a:t>- persistent viruses</a:t>
            </a:r>
          </a:p>
          <a:p>
            <a:pPr marL="324000" algn="just">
              <a:spcAft>
                <a:spcPts val="1000"/>
              </a:spcAft>
            </a:pPr>
            <a:r>
              <a:rPr lang="en-US" sz="9600" b="1" dirty="0">
                <a:solidFill>
                  <a:prstClr val="black"/>
                </a:solidFill>
                <a:ea typeface="Calibri"/>
                <a:cs typeface="Arial"/>
              </a:rPr>
              <a:t> </a:t>
            </a:r>
            <a:r>
              <a:rPr lang="ar-EG" sz="4000" b="1" dirty="0">
                <a:ea typeface="Calibri"/>
              </a:rPr>
              <a:t>تحتاج الحشرة عقب تغذيتها على النبات المصاب لعدة دقائق او ساعات لكى تكتسب الفيرس وتصبح قادرة على نقله الى النبات السليم اى ان اكتسابها للفيرس بطئ ويتم نقله الى النباتات السليمة فى الحال وعليه يصبح الناقل فعالا فى نقل المرض .</a:t>
            </a:r>
            <a:endParaRPr lang="en-US" sz="1600" dirty="0">
              <a:ea typeface="Calibri"/>
              <a:cs typeface="Arial"/>
            </a:endParaRPr>
          </a:p>
          <a:p>
            <a:pPr lvl="0">
              <a:lnSpc>
                <a:spcPct val="115000"/>
              </a:lnSpc>
            </a:pPr>
            <a:endParaRPr lang="ar-EG" dirty="0"/>
          </a:p>
        </p:txBody>
      </p:sp>
    </p:spTree>
    <p:extLst>
      <p:ext uri="{BB962C8B-B14F-4D97-AF65-F5344CB8AC3E}">
        <p14:creationId xmlns="" xmlns:p14="http://schemas.microsoft.com/office/powerpoint/2010/main" val="33089677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036496" cy="6463308"/>
          </a:xfrm>
          <a:prstGeom prst="rect">
            <a:avLst/>
          </a:prstGeom>
        </p:spPr>
        <p:txBody>
          <a:bodyPr wrap="square">
            <a:spAutoFit/>
          </a:bodyPr>
          <a:lstStyle/>
          <a:p>
            <a:pPr marL="685800" algn="just">
              <a:lnSpc>
                <a:spcPct val="115000"/>
              </a:lnSpc>
            </a:pPr>
            <a:r>
              <a:rPr lang="ar-EG" sz="6000" b="1" dirty="0">
                <a:ea typeface="Calibri"/>
              </a:rPr>
              <a:t>فى هذا النوع من الفيروسات يسهل مكافحتها </a:t>
            </a:r>
            <a:r>
              <a:rPr lang="ar-EG" sz="6000" b="1" dirty="0" smtClean="0">
                <a:ea typeface="Calibri"/>
              </a:rPr>
              <a:t>بمكافحة </a:t>
            </a:r>
            <a:r>
              <a:rPr lang="ar-EG" sz="6000" b="1" dirty="0">
                <a:ea typeface="Calibri"/>
              </a:rPr>
              <a:t>الناقل بالمبيدات الجهازية .</a:t>
            </a:r>
            <a:endParaRPr lang="en-US" sz="2800" dirty="0">
              <a:ea typeface="Calibri"/>
              <a:cs typeface="Arial"/>
            </a:endParaRPr>
          </a:p>
          <a:p>
            <a:pPr marL="685800" algn="just">
              <a:lnSpc>
                <a:spcPct val="115000"/>
              </a:lnSpc>
              <a:spcAft>
                <a:spcPts val="1000"/>
              </a:spcAft>
            </a:pPr>
            <a:r>
              <a:rPr lang="ar-EG" sz="6000" b="1" dirty="0">
                <a:ea typeface="Calibri"/>
              </a:rPr>
              <a:t>ومن امثلة ذلك فيروس التقزم الاصفر فى الشعير والذى ينقله من الفراولة </a:t>
            </a:r>
            <a:endParaRPr lang="en-US" sz="2800" dirty="0">
              <a:ea typeface="Calibri"/>
              <a:cs typeface="Arial"/>
            </a:endParaRPr>
          </a:p>
        </p:txBody>
      </p:sp>
    </p:spTree>
    <p:extLst>
      <p:ext uri="{BB962C8B-B14F-4D97-AF65-F5344CB8AC3E}">
        <p14:creationId xmlns="" xmlns:p14="http://schemas.microsoft.com/office/powerpoint/2010/main" val="31485405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PC\Desktop\220px-Barley_Yellow_Dwarf_Virus_in_wheat.jpg"/>
          <p:cNvPicPr/>
          <p:nvPr/>
        </p:nvPicPr>
        <p:blipFill>
          <a:blip r:embed="rId2">
            <a:extLst>
              <a:ext uri="{28A0092B-C50C-407E-A947-70E740481C1C}">
                <a14:useLocalDpi xmlns="" xmlns:a14="http://schemas.microsoft.com/office/drawing/2010/main" val="0"/>
              </a:ext>
            </a:extLst>
          </a:blip>
          <a:srcRect/>
          <a:stretch>
            <a:fillRect/>
          </a:stretch>
        </p:blipFill>
        <p:spPr bwMode="auto">
          <a:xfrm>
            <a:off x="1403648" y="404664"/>
            <a:ext cx="6390493" cy="4824535"/>
          </a:xfrm>
          <a:prstGeom prst="rect">
            <a:avLst/>
          </a:prstGeom>
          <a:noFill/>
          <a:ln>
            <a:noFill/>
          </a:ln>
        </p:spPr>
      </p:pic>
      <p:sp>
        <p:nvSpPr>
          <p:cNvPr id="3" name="Rectangle 2"/>
          <p:cNvSpPr/>
          <p:nvPr/>
        </p:nvSpPr>
        <p:spPr>
          <a:xfrm>
            <a:off x="1403648" y="5227891"/>
            <a:ext cx="6264696" cy="1015663"/>
          </a:xfrm>
          <a:prstGeom prst="rect">
            <a:avLst/>
          </a:prstGeom>
        </p:spPr>
        <p:txBody>
          <a:bodyPr wrap="square">
            <a:spAutoFit/>
          </a:bodyPr>
          <a:lstStyle/>
          <a:p>
            <a:r>
              <a:rPr lang="ar-EG" sz="6000" b="1" dirty="0">
                <a:solidFill>
                  <a:prstClr val="black"/>
                </a:solidFill>
                <a:ea typeface="Calibri"/>
              </a:rPr>
              <a:t>التقزم الاصفر فى الشعير</a:t>
            </a:r>
            <a:endParaRPr lang="ar-EG" dirty="0"/>
          </a:p>
        </p:txBody>
      </p:sp>
    </p:spTree>
    <p:extLst>
      <p:ext uri="{BB962C8B-B14F-4D97-AF65-F5344CB8AC3E}">
        <p14:creationId xmlns="" xmlns:p14="http://schemas.microsoft.com/office/powerpoint/2010/main" val="19072500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476672"/>
            <a:ext cx="8208912" cy="5078313"/>
          </a:xfrm>
          <a:prstGeom prst="rect">
            <a:avLst/>
          </a:prstGeom>
        </p:spPr>
        <p:txBody>
          <a:bodyPr wrap="square">
            <a:spAutoFit/>
          </a:bodyPr>
          <a:lstStyle/>
          <a:p>
            <a:pPr algn="just"/>
            <a:r>
              <a:rPr lang="ar-EG" sz="5400" b="1" dirty="0">
                <a:ea typeface="Calibri"/>
              </a:rPr>
              <a:t>وعموما يمكن القول ان المسببات المرضية الفيروسية لا تنتقل عادة الا من خلال ناقل حشرى مناسب لذلك فهناك احتمال ان تكافح مثل تلك الامراض بمكافحة الناقل الحشرى ذاته : </a:t>
            </a:r>
            <a:endParaRPr lang="ar-EG" sz="5400" dirty="0"/>
          </a:p>
        </p:txBody>
      </p:sp>
    </p:spTree>
    <p:extLst>
      <p:ext uri="{BB962C8B-B14F-4D97-AF65-F5344CB8AC3E}">
        <p14:creationId xmlns="" xmlns:p14="http://schemas.microsoft.com/office/powerpoint/2010/main" val="10777470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88640"/>
            <a:ext cx="8640960" cy="6463308"/>
          </a:xfrm>
          <a:prstGeom prst="rect">
            <a:avLst/>
          </a:prstGeom>
        </p:spPr>
        <p:txBody>
          <a:bodyPr wrap="square">
            <a:spAutoFit/>
          </a:bodyPr>
          <a:lstStyle/>
          <a:p>
            <a:pPr marL="685800" algn="just">
              <a:lnSpc>
                <a:spcPct val="115000"/>
              </a:lnSpc>
            </a:pPr>
            <a:r>
              <a:rPr lang="ar-EG" sz="6000" b="1" dirty="0">
                <a:solidFill>
                  <a:srgbClr val="FF0000"/>
                </a:solidFill>
                <a:ea typeface="Calibri"/>
              </a:rPr>
              <a:t>ويكون ذلك بطريقتان هما:</a:t>
            </a:r>
            <a:endParaRPr lang="en-US" sz="2800" dirty="0">
              <a:solidFill>
                <a:srgbClr val="FF0000"/>
              </a:solidFill>
              <a:ea typeface="Calibri"/>
              <a:cs typeface="Arial"/>
            </a:endParaRPr>
          </a:p>
          <a:p>
            <a:pPr marL="342900" lvl="0" indent="-342900" algn="just">
              <a:lnSpc>
                <a:spcPct val="115000"/>
              </a:lnSpc>
              <a:buFont typeface="+mj-lt"/>
              <a:buAutoNum type="arabicPeriod"/>
            </a:pPr>
            <a:r>
              <a:rPr lang="ar-EG" sz="6000" b="1" dirty="0">
                <a:ea typeface="Calibri"/>
              </a:rPr>
              <a:t>اختيار الميعاد المناسب للزراعة فى الوقت التى تبدأ فيه عشائر المن فى الانخفاض.</a:t>
            </a:r>
            <a:endParaRPr lang="en-US" sz="2800" dirty="0">
              <a:ea typeface="Calibri"/>
              <a:cs typeface="Arial"/>
            </a:endParaRPr>
          </a:p>
          <a:p>
            <a:pPr marL="342900" lvl="0" indent="-342900" algn="just">
              <a:lnSpc>
                <a:spcPct val="115000"/>
              </a:lnSpc>
              <a:spcAft>
                <a:spcPts val="1000"/>
              </a:spcAft>
              <a:buFont typeface="+mj-lt"/>
              <a:buAutoNum type="arabicPeriod"/>
            </a:pPr>
            <a:r>
              <a:rPr lang="ar-EG" sz="6000" b="1" dirty="0">
                <a:ea typeface="Calibri"/>
              </a:rPr>
              <a:t>مكافحة المن الناقل للمسببات المرضية بالمبيدات الجهازية .</a:t>
            </a:r>
            <a:endParaRPr lang="en-US" sz="2800" dirty="0">
              <a:ea typeface="Calibri"/>
              <a:cs typeface="Arial"/>
            </a:endParaRPr>
          </a:p>
        </p:txBody>
      </p:sp>
    </p:spTree>
    <p:extLst>
      <p:ext uri="{BB962C8B-B14F-4D97-AF65-F5344CB8AC3E}">
        <p14:creationId xmlns="" xmlns:p14="http://schemas.microsoft.com/office/powerpoint/2010/main" val="10422980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548680"/>
            <a:ext cx="7344816" cy="5826210"/>
          </a:xfrm>
          <a:prstGeom prst="rect">
            <a:avLst/>
          </a:prstGeom>
        </p:spPr>
        <p:txBody>
          <a:bodyPr wrap="square">
            <a:spAutoFit/>
          </a:bodyPr>
          <a:lstStyle/>
          <a:p>
            <a:pPr algn="just">
              <a:lnSpc>
                <a:spcPct val="115000"/>
              </a:lnSpc>
              <a:spcAft>
                <a:spcPts val="1000"/>
              </a:spcAft>
            </a:pPr>
            <a:r>
              <a:rPr lang="ar-EG" sz="5400" b="1" dirty="0">
                <a:ea typeface="Calibri"/>
              </a:rPr>
              <a:t>وقد يحدث التثبيط بواسطة اعاقة عمل المستقبلات الحسية الطبيعية أو قد تعمل هذه المثبطات على تنشيط بعض الخلايا المتخصصة ( الخلايا الطاردة </a:t>
            </a:r>
            <a:r>
              <a:rPr lang="ar-EG" sz="5400" b="1" dirty="0" smtClean="0">
                <a:ea typeface="Calibri"/>
              </a:rPr>
              <a:t>أو </a:t>
            </a:r>
            <a:r>
              <a:rPr lang="ar-EG" sz="5400" b="1" dirty="0">
                <a:ea typeface="Calibri"/>
              </a:rPr>
              <a:t>المانعة للتغذية )</a:t>
            </a:r>
            <a:endParaRPr lang="en-US" sz="2400" dirty="0">
              <a:ea typeface="Calibri"/>
              <a:cs typeface="Arial"/>
            </a:endParaRPr>
          </a:p>
        </p:txBody>
      </p:sp>
    </p:spTree>
    <p:extLst>
      <p:ext uri="{BB962C8B-B14F-4D97-AF65-F5344CB8AC3E}">
        <p14:creationId xmlns="" xmlns:p14="http://schemas.microsoft.com/office/powerpoint/2010/main" val="1114831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836712"/>
            <a:ext cx="6768752" cy="2215991"/>
          </a:xfrm>
          <a:prstGeom prst="rect">
            <a:avLst/>
          </a:prstGeom>
        </p:spPr>
        <p:txBody>
          <a:bodyPr wrap="square">
            <a:spAutoFit/>
          </a:bodyPr>
          <a:lstStyle/>
          <a:p>
            <a:pPr algn="just">
              <a:lnSpc>
                <a:spcPct val="115000"/>
              </a:lnSpc>
              <a:spcAft>
                <a:spcPts val="1000"/>
              </a:spcAft>
            </a:pPr>
            <a:r>
              <a:rPr lang="ar-EG" sz="4000" b="1" dirty="0">
                <a:latin typeface="Times New Roman" pitchFamily="18" charset="0"/>
                <a:ea typeface="Calibri"/>
                <a:cs typeface="Times New Roman" pitchFamily="18" charset="0"/>
              </a:rPr>
              <a:t>معظم الامراض النباتية تنشأ عن كائنات دقيقة اهمها الفطريات والبكتريا والفيروسات .</a:t>
            </a:r>
            <a:endParaRPr lang="en-US" sz="4000" dirty="0">
              <a:latin typeface="Times New Roman" pitchFamily="18" charset="0"/>
              <a:ea typeface="Calibri"/>
              <a:cs typeface="Times New Roman" pitchFamily="18" charset="0"/>
            </a:endParaRPr>
          </a:p>
        </p:txBody>
      </p:sp>
    </p:spTree>
    <p:extLst>
      <p:ext uri="{BB962C8B-B14F-4D97-AF65-F5344CB8AC3E}">
        <p14:creationId xmlns="" xmlns:p14="http://schemas.microsoft.com/office/powerpoint/2010/main" val="21191855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92085"/>
            <a:ext cx="8496944" cy="2768963"/>
          </a:xfrm>
          <a:prstGeom prst="rect">
            <a:avLst/>
          </a:prstGeom>
        </p:spPr>
        <p:txBody>
          <a:bodyPr wrap="square">
            <a:spAutoFit/>
          </a:bodyPr>
          <a:lstStyle/>
          <a:p>
            <a:pPr algn="ctr">
              <a:lnSpc>
                <a:spcPct val="115000"/>
              </a:lnSpc>
              <a:spcAft>
                <a:spcPts val="1000"/>
              </a:spcAft>
            </a:pPr>
            <a:r>
              <a:rPr lang="ar-EG" sz="4800" b="1" dirty="0">
                <a:ea typeface="Calibri"/>
              </a:rPr>
              <a:t>العلاقة الموجودة بين النباتات والحشرات</a:t>
            </a:r>
            <a:endParaRPr lang="en-US" sz="2000" dirty="0">
              <a:ea typeface="Calibri"/>
              <a:cs typeface="Arial"/>
            </a:endParaRPr>
          </a:p>
          <a:p>
            <a:pPr algn="ctr">
              <a:lnSpc>
                <a:spcPct val="115000"/>
              </a:lnSpc>
              <a:spcAft>
                <a:spcPts val="1000"/>
              </a:spcAft>
            </a:pPr>
            <a:r>
              <a:rPr lang="en-US" sz="4800" b="1" dirty="0">
                <a:ea typeface="Calibri"/>
                <a:cs typeface="Arial"/>
              </a:rPr>
              <a:t>The relationships between </a:t>
            </a:r>
            <a:r>
              <a:rPr lang="en-US" sz="4800" b="1" dirty="0" smtClean="0">
                <a:ea typeface="Calibri"/>
                <a:cs typeface="Arial"/>
              </a:rPr>
              <a:t>plants </a:t>
            </a:r>
            <a:r>
              <a:rPr lang="en-US" sz="4800" b="1" dirty="0">
                <a:ea typeface="Calibri"/>
                <a:cs typeface="Arial"/>
              </a:rPr>
              <a:t>and insects.</a:t>
            </a:r>
            <a:endParaRPr lang="en-US" sz="2000" dirty="0">
              <a:ea typeface="Calibri"/>
              <a:cs typeface="Arial"/>
            </a:endParaRPr>
          </a:p>
        </p:txBody>
      </p:sp>
    </p:spTree>
    <p:extLst>
      <p:ext uri="{BB962C8B-B14F-4D97-AF65-F5344CB8AC3E}">
        <p14:creationId xmlns="" xmlns:p14="http://schemas.microsoft.com/office/powerpoint/2010/main" val="20175103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712968" cy="5304016"/>
          </a:xfrm>
          <a:prstGeom prst="rect">
            <a:avLst/>
          </a:prstGeom>
        </p:spPr>
        <p:txBody>
          <a:bodyPr wrap="square">
            <a:spAutoFit/>
          </a:bodyPr>
          <a:lstStyle/>
          <a:p>
            <a:pPr>
              <a:lnSpc>
                <a:spcPct val="115000"/>
              </a:lnSpc>
              <a:spcAft>
                <a:spcPts val="1000"/>
              </a:spcAft>
            </a:pPr>
            <a:r>
              <a:rPr lang="ar-EG" sz="2800" b="1" dirty="0">
                <a:ea typeface="Calibri"/>
              </a:rPr>
              <a:t>استعمرت النباتات والحشرات معا الارض لملايين السنين .</a:t>
            </a:r>
            <a:endParaRPr lang="en-US" sz="1100" dirty="0">
              <a:ea typeface="Calibri"/>
              <a:cs typeface="Arial"/>
            </a:endParaRPr>
          </a:p>
          <a:p>
            <a:pPr>
              <a:lnSpc>
                <a:spcPct val="115000"/>
              </a:lnSpc>
              <a:spcAft>
                <a:spcPts val="1000"/>
              </a:spcAft>
            </a:pPr>
            <a:r>
              <a:rPr lang="ar-EG" sz="2800" b="1" dirty="0">
                <a:ea typeface="Calibri"/>
              </a:rPr>
              <a:t>ويمكن ترتيب هذه العلاقة بين النباتات والحشرات الى المجاميع الستة التالية:-</a:t>
            </a:r>
            <a:endParaRPr lang="en-US" sz="1100" dirty="0">
              <a:ea typeface="Calibri"/>
              <a:cs typeface="Arial"/>
            </a:endParaRPr>
          </a:p>
          <a:p>
            <a:pPr marL="342900" indent="-342900">
              <a:lnSpc>
                <a:spcPct val="115000"/>
              </a:lnSpc>
              <a:buFont typeface="+mj-lt"/>
              <a:buAutoNum type="arabicPeriod"/>
            </a:pPr>
            <a:r>
              <a:rPr lang="ar-EG" sz="2800" b="1" dirty="0">
                <a:ea typeface="Calibri"/>
              </a:rPr>
              <a:t>الحشرات التى تتغذى على </a:t>
            </a:r>
            <a:r>
              <a:rPr lang="ar-EG" sz="2800" b="1" dirty="0" smtClean="0">
                <a:ea typeface="Calibri"/>
              </a:rPr>
              <a:t>النباتات           </a:t>
            </a:r>
            <a:r>
              <a:rPr lang="en-US" sz="2800" b="1" dirty="0" err="1" smtClean="0">
                <a:ea typeface="Calibri"/>
                <a:cs typeface="Arial"/>
              </a:rPr>
              <a:t>Phytophagous</a:t>
            </a:r>
            <a:r>
              <a:rPr lang="en-US" sz="2800" b="1" dirty="0" smtClean="0">
                <a:ea typeface="Calibri"/>
                <a:cs typeface="Arial"/>
              </a:rPr>
              <a:t> insects</a:t>
            </a:r>
            <a:endParaRPr lang="en-US" sz="1100" dirty="0">
              <a:ea typeface="Calibri"/>
              <a:cs typeface="Arial"/>
            </a:endParaRPr>
          </a:p>
          <a:p>
            <a:pPr>
              <a:lnSpc>
                <a:spcPct val="115000"/>
              </a:lnSpc>
            </a:pPr>
            <a:r>
              <a:rPr lang="ar-EG" sz="2800" b="1" dirty="0" smtClean="0">
                <a:ea typeface="Calibri"/>
              </a:rPr>
              <a:t>2.النباتات </a:t>
            </a:r>
            <a:r>
              <a:rPr lang="ar-EG" sz="2800" b="1" dirty="0">
                <a:ea typeface="Calibri"/>
              </a:rPr>
              <a:t>التى تتغذى على </a:t>
            </a:r>
            <a:r>
              <a:rPr lang="ar-EG" sz="2800" b="1" dirty="0" smtClean="0">
                <a:ea typeface="Calibri"/>
              </a:rPr>
              <a:t>الحشرات           </a:t>
            </a:r>
            <a:r>
              <a:rPr lang="en-US" sz="2800" b="1" dirty="0" err="1" smtClean="0">
                <a:ea typeface="Calibri"/>
                <a:cs typeface="Arial"/>
              </a:rPr>
              <a:t>Etomophagous</a:t>
            </a:r>
            <a:r>
              <a:rPr lang="en-US" sz="2800" b="1" dirty="0" smtClean="0">
                <a:ea typeface="Calibri"/>
                <a:cs typeface="Arial"/>
              </a:rPr>
              <a:t> plants</a:t>
            </a:r>
            <a:r>
              <a:rPr lang="ar-EG" sz="2800" b="1" dirty="0" smtClean="0">
                <a:ea typeface="Calibri"/>
                <a:cs typeface="Arial"/>
              </a:rPr>
              <a:t> </a:t>
            </a:r>
          </a:p>
          <a:p>
            <a:pPr>
              <a:lnSpc>
                <a:spcPct val="115000"/>
              </a:lnSpc>
            </a:pPr>
            <a:r>
              <a:rPr lang="ar-EG" sz="2800" b="1" dirty="0" smtClean="0">
                <a:ea typeface="Calibri"/>
              </a:rPr>
              <a:t>3</a:t>
            </a:r>
            <a:r>
              <a:rPr lang="ar-EG" sz="2800" b="1" dirty="0">
                <a:ea typeface="Calibri"/>
              </a:rPr>
              <a:t>. النباتات التى تسبب امراضا </a:t>
            </a:r>
            <a:r>
              <a:rPr lang="ar-EG" sz="2800" b="1" dirty="0" smtClean="0">
                <a:ea typeface="Calibri"/>
              </a:rPr>
              <a:t>للحشرات  </a:t>
            </a:r>
            <a:r>
              <a:rPr lang="en-US" sz="2800" b="1" dirty="0" err="1">
                <a:ea typeface="Calibri"/>
                <a:cs typeface="Arial"/>
              </a:rPr>
              <a:t>Entomophthorous</a:t>
            </a:r>
            <a:r>
              <a:rPr lang="en-US" sz="2800" b="1" dirty="0">
                <a:ea typeface="Calibri"/>
                <a:cs typeface="Arial"/>
              </a:rPr>
              <a:t> plants</a:t>
            </a:r>
            <a:endParaRPr lang="en-US" sz="1100" dirty="0">
              <a:ea typeface="Calibri"/>
              <a:cs typeface="Arial"/>
            </a:endParaRPr>
          </a:p>
          <a:p>
            <a:pPr>
              <a:lnSpc>
                <a:spcPct val="115000"/>
              </a:lnSpc>
            </a:pPr>
            <a:r>
              <a:rPr lang="ar-EG" sz="2800" b="1" dirty="0" smtClean="0">
                <a:ea typeface="Calibri"/>
              </a:rPr>
              <a:t>4. النباتات </a:t>
            </a:r>
            <a:r>
              <a:rPr lang="ar-EG" sz="2800" b="1" dirty="0">
                <a:ea typeface="Calibri"/>
              </a:rPr>
              <a:t>التى تتلقح بواسطة </a:t>
            </a:r>
            <a:r>
              <a:rPr lang="ar-EG" sz="2800" b="1" dirty="0" smtClean="0">
                <a:ea typeface="Calibri"/>
                <a:cs typeface="Arial"/>
              </a:rPr>
              <a:t>الحشرات       </a:t>
            </a:r>
            <a:r>
              <a:rPr lang="en-US" sz="2800" b="1" dirty="0" err="1">
                <a:ea typeface="Calibri"/>
                <a:cs typeface="Arial"/>
              </a:rPr>
              <a:t>Entomophilous</a:t>
            </a:r>
            <a:r>
              <a:rPr lang="en-US" sz="2800" b="1" dirty="0">
                <a:ea typeface="Calibri"/>
                <a:cs typeface="Arial"/>
              </a:rPr>
              <a:t> plants</a:t>
            </a:r>
          </a:p>
          <a:p>
            <a:pPr lvl="0">
              <a:lnSpc>
                <a:spcPct val="115000"/>
              </a:lnSpc>
            </a:pPr>
            <a:r>
              <a:rPr lang="ar-EG" sz="2800" b="1" dirty="0" smtClean="0">
                <a:ea typeface="Calibri"/>
              </a:rPr>
              <a:t>5. الحشرات </a:t>
            </a:r>
            <a:r>
              <a:rPr lang="ar-EG" sz="2800" b="1" dirty="0">
                <a:ea typeface="Calibri"/>
              </a:rPr>
              <a:t>والنباتات التى تعيش معا فى حالة معاشرة .</a:t>
            </a:r>
            <a:endParaRPr lang="en-US" sz="1100" dirty="0">
              <a:ea typeface="Calibri"/>
              <a:cs typeface="Arial"/>
            </a:endParaRPr>
          </a:p>
          <a:p>
            <a:pPr lvl="0">
              <a:lnSpc>
                <a:spcPct val="115000"/>
              </a:lnSpc>
              <a:spcAft>
                <a:spcPts val="1000"/>
              </a:spcAft>
            </a:pPr>
            <a:r>
              <a:rPr lang="ar-EG" sz="2800" b="1" dirty="0" smtClean="0">
                <a:ea typeface="Calibri"/>
              </a:rPr>
              <a:t>6.الحشرات </a:t>
            </a:r>
            <a:r>
              <a:rPr lang="ar-EG" sz="2800" b="1" dirty="0">
                <a:ea typeface="Calibri"/>
              </a:rPr>
              <a:t>التى تنشر الكائنات المسببة لامراض النباتات او التى تساعد على ظهور امراض النباتات.</a:t>
            </a:r>
            <a:endParaRPr lang="en-US" sz="1100" dirty="0">
              <a:ea typeface="Calibri"/>
              <a:cs typeface="Arial"/>
            </a:endParaRPr>
          </a:p>
        </p:txBody>
      </p:sp>
    </p:spTree>
    <p:extLst>
      <p:ext uri="{BB962C8B-B14F-4D97-AF65-F5344CB8AC3E}">
        <p14:creationId xmlns="" xmlns:p14="http://schemas.microsoft.com/office/powerpoint/2010/main" val="24682303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1389312909"/>
              </p:ext>
            </p:extLst>
          </p:nvPr>
        </p:nvGraphicFramePr>
        <p:xfrm>
          <a:off x="539552" y="1412776"/>
          <a:ext cx="7920880" cy="4032447"/>
        </p:xfrm>
        <a:graphic>
          <a:graphicData uri="http://schemas.openxmlformats.org/drawingml/2006/table">
            <a:tbl>
              <a:tblPr rtl="1" firstRow="1" firstCol="1" bandRow="1"/>
              <a:tblGrid>
                <a:gridCol w="3960440"/>
                <a:gridCol w="3960440"/>
              </a:tblGrid>
              <a:tr h="4032447">
                <a:tc>
                  <a:txBody>
                    <a:bodyPr/>
                    <a:lstStyle/>
                    <a:p>
                      <a:pPr marL="457200" algn="r" rtl="1">
                        <a:lnSpc>
                          <a:spcPct val="115000"/>
                        </a:lnSpc>
                        <a:spcAft>
                          <a:spcPts val="0"/>
                        </a:spcAft>
                      </a:pP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rtl="1">
                        <a:lnSpc>
                          <a:spcPct val="115000"/>
                        </a:lnSpc>
                        <a:spcAft>
                          <a:spcPts val="0"/>
                        </a:spcAft>
                      </a:pP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4098" name="Picture 2" descr="Description: C:\Users\PC\Desktop\338.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594158" y="1484784"/>
            <a:ext cx="3744416" cy="3816424"/>
          </a:xfrm>
          <a:prstGeom prst="rect">
            <a:avLst/>
          </a:prstGeom>
          <a:noFill/>
          <a:extLst>
            <a:ext uri="{909E8E84-426E-40DD-AFC4-6F175D3DCCD1}">
              <a14:hiddenFill xmlns="" xmlns:a14="http://schemas.microsoft.com/office/drawing/2010/main">
                <a:solidFill>
                  <a:srgbClr val="FFFFFF"/>
                </a:solidFill>
              </a14:hiddenFill>
            </a:ext>
          </a:extLst>
        </p:spPr>
      </p:pic>
      <p:pic>
        <p:nvPicPr>
          <p:cNvPr id="4097" name="Picture 1" descr="Description: C:\Users\PC\Desktop\أسماء_نباتات_تصيد_الحشرات.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11560" y="1484784"/>
            <a:ext cx="3816424" cy="381642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514468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640960" cy="4339650"/>
          </a:xfrm>
          <a:prstGeom prst="rect">
            <a:avLst/>
          </a:prstGeom>
        </p:spPr>
        <p:txBody>
          <a:bodyPr wrap="square">
            <a:spAutoFit/>
          </a:bodyPr>
          <a:lstStyle/>
          <a:p>
            <a:pPr marL="457200">
              <a:lnSpc>
                <a:spcPct val="115000"/>
              </a:lnSpc>
            </a:pPr>
            <a:r>
              <a:rPr lang="ar-EG" sz="4800" b="1" dirty="0">
                <a:ea typeface="Calibri"/>
              </a:rPr>
              <a:t>المعاشرة بين الحشرات والكائنات الدقيقة ودلالتها بالنسبة لامراض النباتات </a:t>
            </a:r>
            <a:endParaRPr lang="en-US" sz="2000" dirty="0">
              <a:ea typeface="Calibri"/>
              <a:cs typeface="Arial"/>
            </a:endParaRPr>
          </a:p>
          <a:p>
            <a:pPr marL="90170" algn="just" rtl="0">
              <a:lnSpc>
                <a:spcPct val="115000"/>
              </a:lnSpc>
              <a:spcAft>
                <a:spcPts val="1000"/>
              </a:spcAft>
            </a:pPr>
            <a:r>
              <a:rPr lang="en-US" sz="4800" b="1" dirty="0">
                <a:ea typeface="Calibri"/>
                <a:cs typeface="Arial"/>
              </a:rPr>
              <a:t>Symbiosis between insects </a:t>
            </a:r>
            <a:r>
              <a:rPr lang="en-US" sz="4800" b="1" dirty="0" smtClean="0">
                <a:ea typeface="Calibri"/>
                <a:cs typeface="Arial"/>
              </a:rPr>
              <a:t>microorganisms and </a:t>
            </a:r>
            <a:r>
              <a:rPr lang="en-US" sz="4800" b="1" dirty="0">
                <a:ea typeface="Calibri"/>
                <a:cs typeface="Arial"/>
              </a:rPr>
              <a:t>its significance in plant pathology.</a:t>
            </a:r>
            <a:endParaRPr lang="en-US" sz="2000" dirty="0">
              <a:ea typeface="Calibri"/>
              <a:cs typeface="Arial"/>
            </a:endParaRPr>
          </a:p>
        </p:txBody>
      </p:sp>
    </p:spTree>
    <p:extLst>
      <p:ext uri="{BB962C8B-B14F-4D97-AF65-F5344CB8AC3E}">
        <p14:creationId xmlns="" xmlns:p14="http://schemas.microsoft.com/office/powerpoint/2010/main" val="17516199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298" y="692696"/>
            <a:ext cx="8424936" cy="4708981"/>
          </a:xfrm>
          <a:prstGeom prst="rect">
            <a:avLst/>
          </a:prstGeom>
        </p:spPr>
        <p:txBody>
          <a:bodyPr wrap="square">
            <a:spAutoFit/>
          </a:bodyPr>
          <a:lstStyle/>
          <a:p>
            <a:pPr algn="just"/>
            <a:r>
              <a:rPr lang="ar-EG" sz="6000" b="1" dirty="0">
                <a:ea typeface="Calibri"/>
              </a:rPr>
              <a:t>المعاشرة (</a:t>
            </a:r>
            <a:r>
              <a:rPr lang="en-US" sz="6000" b="1" dirty="0">
                <a:ea typeface="Calibri"/>
                <a:cs typeface="Arial"/>
              </a:rPr>
              <a:t>Symbiosis</a:t>
            </a:r>
            <a:r>
              <a:rPr lang="ar-EG" sz="6000" b="1" dirty="0">
                <a:ea typeface="Calibri"/>
              </a:rPr>
              <a:t> ) ظاهرة موجودة فى جميع انواع النبات والحيوان تقريبا وتكون لازمة لبقاء النوع احيانا وهى لا تعنى نفعا او ضررا بين طرفى الرابطة.</a:t>
            </a:r>
            <a:endParaRPr lang="ar-EG" sz="6000" dirty="0"/>
          </a:p>
        </p:txBody>
      </p:sp>
    </p:spTree>
    <p:extLst>
      <p:ext uri="{BB962C8B-B14F-4D97-AF65-F5344CB8AC3E}">
        <p14:creationId xmlns="" xmlns:p14="http://schemas.microsoft.com/office/powerpoint/2010/main" val="33398549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764704"/>
            <a:ext cx="7416824" cy="3477875"/>
          </a:xfrm>
          <a:prstGeom prst="rect">
            <a:avLst/>
          </a:prstGeom>
        </p:spPr>
        <p:txBody>
          <a:bodyPr wrap="square">
            <a:spAutoFit/>
          </a:bodyPr>
          <a:lstStyle/>
          <a:p>
            <a:pPr algn="just"/>
            <a:r>
              <a:rPr lang="ar-EG" sz="4400" b="1" dirty="0">
                <a:ea typeface="Calibri"/>
              </a:rPr>
              <a:t>اما اذا انتفع كائن على حساب كائن اخر فهذا هو (التطفل </a:t>
            </a:r>
            <a:r>
              <a:rPr lang="en-US" sz="4400" b="1" dirty="0">
                <a:ea typeface="Calibri"/>
                <a:cs typeface="Arial"/>
              </a:rPr>
              <a:t>Parasitism </a:t>
            </a:r>
            <a:r>
              <a:rPr lang="ar-EG" sz="4400" b="1" dirty="0">
                <a:ea typeface="Calibri"/>
              </a:rPr>
              <a:t>) وهو صورة من المعاشرة يطلق اسم "المعاشرة العدائية </a:t>
            </a:r>
            <a:r>
              <a:rPr lang="en-US" sz="4400" b="1" dirty="0">
                <a:ea typeface="Calibri"/>
                <a:cs typeface="Arial"/>
              </a:rPr>
              <a:t>Antagonistic symbiosis</a:t>
            </a:r>
            <a:r>
              <a:rPr lang="ar-EG" sz="4400" b="1" dirty="0">
                <a:ea typeface="Calibri"/>
              </a:rPr>
              <a:t> "</a:t>
            </a:r>
            <a:endParaRPr lang="ar-EG" sz="4400" dirty="0"/>
          </a:p>
        </p:txBody>
      </p:sp>
    </p:spTree>
    <p:extLst>
      <p:ext uri="{BB962C8B-B14F-4D97-AF65-F5344CB8AC3E}">
        <p14:creationId xmlns="" xmlns:p14="http://schemas.microsoft.com/office/powerpoint/2010/main" val="3191887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8352928" cy="5262979"/>
          </a:xfrm>
          <a:prstGeom prst="rect">
            <a:avLst/>
          </a:prstGeom>
        </p:spPr>
        <p:txBody>
          <a:bodyPr wrap="square">
            <a:spAutoFit/>
          </a:bodyPr>
          <a:lstStyle/>
          <a:p>
            <a:pPr algn="just"/>
            <a:r>
              <a:rPr lang="ar-EG" sz="4800" b="1" dirty="0">
                <a:ea typeface="Calibri"/>
              </a:rPr>
              <a:t>واذا كانت الرابطة نافعة للطرفين المرتبطين فيطلق عليها اسم " المعاشرة المتبادلة النفع او التكافل </a:t>
            </a:r>
            <a:r>
              <a:rPr lang="en-US" sz="4400" b="1" dirty="0">
                <a:ea typeface="Calibri"/>
                <a:cs typeface="Arial"/>
              </a:rPr>
              <a:t>Mutualistic symbiosis mutualism "</a:t>
            </a:r>
            <a:r>
              <a:rPr lang="ar-EG" sz="4800" b="1" dirty="0">
                <a:ea typeface="Calibri"/>
              </a:rPr>
              <a:t> واذا كان التاثير المباشر لاحد الطرفين على الاخر ضئيلا او معدوما فان العلاقة بينهما تسمى " الزمالة </a:t>
            </a:r>
            <a:r>
              <a:rPr lang="en-US" sz="4800" b="1" dirty="0">
                <a:ea typeface="Calibri"/>
                <a:cs typeface="Arial"/>
              </a:rPr>
              <a:t>Commensalisms</a:t>
            </a:r>
            <a:r>
              <a:rPr lang="ar-EG" sz="4800" b="1" dirty="0">
                <a:ea typeface="Calibri"/>
              </a:rPr>
              <a:t> " </a:t>
            </a:r>
            <a:endParaRPr lang="ar-EG" sz="4800" dirty="0"/>
          </a:p>
        </p:txBody>
      </p:sp>
    </p:spTree>
    <p:extLst>
      <p:ext uri="{BB962C8B-B14F-4D97-AF65-F5344CB8AC3E}">
        <p14:creationId xmlns="" xmlns:p14="http://schemas.microsoft.com/office/powerpoint/2010/main" val="17991556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82697"/>
            <a:ext cx="8496944" cy="4624856"/>
          </a:xfrm>
          <a:prstGeom prst="rect">
            <a:avLst/>
          </a:prstGeom>
        </p:spPr>
        <p:txBody>
          <a:bodyPr wrap="square">
            <a:spAutoFit/>
          </a:bodyPr>
          <a:lstStyle/>
          <a:p>
            <a:pPr algn="just">
              <a:lnSpc>
                <a:spcPct val="115000"/>
              </a:lnSpc>
              <a:spcAft>
                <a:spcPts val="1000"/>
              </a:spcAft>
            </a:pPr>
            <a:r>
              <a:rPr lang="ar-EG" sz="5400" b="1" dirty="0">
                <a:ea typeface="Calibri"/>
              </a:rPr>
              <a:t>تأثير مكونات النبات المختلفة على تفضيل الحشرة لعوائلها النباتية:</a:t>
            </a:r>
            <a:endParaRPr lang="en-US" sz="2400" dirty="0">
              <a:ea typeface="Calibri"/>
              <a:cs typeface="Arial"/>
            </a:endParaRPr>
          </a:p>
          <a:p>
            <a:pPr algn="just"/>
            <a:r>
              <a:rPr lang="en-US" sz="5400" b="1" dirty="0">
                <a:ea typeface="Calibri"/>
                <a:cs typeface="Arial"/>
              </a:rPr>
              <a:t>Effect of different plant constituents on host plant selection by insects</a:t>
            </a:r>
            <a:endParaRPr lang="ar-EG" sz="5400" dirty="0"/>
          </a:p>
        </p:txBody>
      </p:sp>
    </p:spTree>
    <p:extLst>
      <p:ext uri="{BB962C8B-B14F-4D97-AF65-F5344CB8AC3E}">
        <p14:creationId xmlns="" xmlns:p14="http://schemas.microsoft.com/office/powerpoint/2010/main" val="6027010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8424936" cy="5785238"/>
          </a:xfrm>
          <a:prstGeom prst="rect">
            <a:avLst/>
          </a:prstGeom>
        </p:spPr>
        <p:txBody>
          <a:bodyPr wrap="square">
            <a:spAutoFit/>
          </a:bodyPr>
          <a:lstStyle/>
          <a:p>
            <a:pPr algn="just">
              <a:lnSpc>
                <a:spcPct val="115000"/>
              </a:lnSpc>
              <a:spcAft>
                <a:spcPts val="1000"/>
              </a:spcAft>
            </a:pPr>
            <a:r>
              <a:rPr lang="ar-EG" sz="3600" b="1" dirty="0">
                <a:ea typeface="Calibri"/>
              </a:rPr>
              <a:t>التركيب الكيماوى للنباتات هو العامل المحدد لدرجة قبول اورفض الحشرات للتغذية على ذلك العائل النباتى ففى كثير من الحالات تكون المثبطات للتغذية لها الاهمية الاولى فى تحديد اى الاجزاء النباتية قابل للتغذية بواسطة الحشرات عن غيره مثل هذه المواد الكيماوية قد تكون من مكونات النبات نفسه ويعزى اليها قياسات المقاومة للاصابة الحشرية او قد تكون مستخدمة بطريقة تطبيقية على النباتات ( التى تخلو منه اصلا)  مثل اى كيماويات زراعية اخرى.</a:t>
            </a:r>
            <a:endParaRPr lang="en-US" sz="1400" dirty="0">
              <a:ea typeface="Calibri"/>
              <a:cs typeface="Arial"/>
            </a:endParaRPr>
          </a:p>
        </p:txBody>
      </p:sp>
    </p:spTree>
    <p:extLst>
      <p:ext uri="{BB962C8B-B14F-4D97-AF65-F5344CB8AC3E}">
        <p14:creationId xmlns="" xmlns:p14="http://schemas.microsoft.com/office/powerpoint/2010/main" val="18146437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60648"/>
            <a:ext cx="8136904" cy="6449971"/>
          </a:xfrm>
          <a:prstGeom prst="rect">
            <a:avLst/>
          </a:prstGeom>
        </p:spPr>
        <p:txBody>
          <a:bodyPr wrap="square">
            <a:spAutoFit/>
          </a:bodyPr>
          <a:lstStyle/>
          <a:p>
            <a:pPr algn="just">
              <a:lnSpc>
                <a:spcPct val="115000"/>
              </a:lnSpc>
              <a:spcAft>
                <a:spcPts val="1000"/>
              </a:spcAft>
            </a:pPr>
            <a:r>
              <a:rPr lang="ar-EG" sz="4400" b="1" dirty="0">
                <a:solidFill>
                  <a:srgbClr val="FF0000"/>
                </a:solidFill>
                <a:ea typeface="Calibri"/>
              </a:rPr>
              <a:t>تقسيم المواد الكيماوية التى تدخل فى تركيب العائل النباتى الى :-</a:t>
            </a:r>
            <a:endParaRPr lang="en-US" dirty="0">
              <a:solidFill>
                <a:srgbClr val="FF0000"/>
              </a:solidFill>
              <a:ea typeface="Calibri"/>
              <a:cs typeface="Arial"/>
            </a:endParaRPr>
          </a:p>
          <a:p>
            <a:pPr marL="342900" lvl="0" indent="-342900" algn="just">
              <a:lnSpc>
                <a:spcPct val="115000"/>
              </a:lnSpc>
              <a:buFont typeface="+mj-cs"/>
              <a:buAutoNum type="arabic1Minus"/>
            </a:pPr>
            <a:r>
              <a:rPr lang="ar-EG" sz="4400" b="1" dirty="0">
                <a:ea typeface="Calibri"/>
              </a:rPr>
              <a:t>مواد لها تأثير عام وهى تمنع جميع  الحشرات من ان تقدم على التغذية على العوائل النباتية المحتوية عليها.</a:t>
            </a:r>
            <a:endParaRPr lang="en-US" dirty="0">
              <a:ea typeface="Calibri"/>
              <a:cs typeface="Arial"/>
            </a:endParaRPr>
          </a:p>
          <a:p>
            <a:pPr marL="342900" lvl="0" indent="-342900" algn="just">
              <a:lnSpc>
                <a:spcPct val="115000"/>
              </a:lnSpc>
              <a:buFont typeface="+mj-cs"/>
              <a:buAutoNum type="arabic1Minus"/>
            </a:pPr>
            <a:r>
              <a:rPr lang="ar-EG" sz="4400" b="1" dirty="0">
                <a:ea typeface="Calibri"/>
              </a:rPr>
              <a:t>مواد لها تأثير متخصص يكون لها تأثير على عدد من الانواع الحشرية فقط. </a:t>
            </a:r>
            <a:endParaRPr lang="en-US" dirty="0">
              <a:ea typeface="Calibri"/>
              <a:cs typeface="Arial"/>
            </a:endParaRPr>
          </a:p>
          <a:p>
            <a:pPr marL="143510" algn="just">
              <a:lnSpc>
                <a:spcPct val="115000"/>
              </a:lnSpc>
              <a:spcAft>
                <a:spcPts val="1000"/>
              </a:spcAft>
            </a:pPr>
            <a:r>
              <a:rPr lang="ar-EG" sz="4400" b="1" dirty="0">
                <a:ea typeface="Calibri"/>
              </a:rPr>
              <a:t> </a:t>
            </a:r>
            <a:endParaRPr lang="en-US" dirty="0">
              <a:ea typeface="Calibri"/>
              <a:cs typeface="Arial"/>
            </a:endParaRPr>
          </a:p>
        </p:txBody>
      </p:sp>
    </p:spTree>
    <p:extLst>
      <p:ext uri="{BB962C8B-B14F-4D97-AF65-F5344CB8AC3E}">
        <p14:creationId xmlns="" xmlns:p14="http://schemas.microsoft.com/office/powerpoint/2010/main" val="752048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196752"/>
            <a:ext cx="7344816" cy="3416320"/>
          </a:xfrm>
          <a:prstGeom prst="rect">
            <a:avLst/>
          </a:prstGeom>
        </p:spPr>
        <p:txBody>
          <a:bodyPr wrap="square">
            <a:spAutoFit/>
          </a:bodyPr>
          <a:lstStyle/>
          <a:p>
            <a:pPr algn="just"/>
            <a:r>
              <a:rPr lang="ar-EG" sz="5400" b="1" dirty="0">
                <a:ea typeface="Calibri"/>
              </a:rPr>
              <a:t>فى أغلب الحالات نجد ان الحشرات لا تلعب دورا فى نمو المرض لكنها تساعد على انتشار المرض </a:t>
            </a:r>
            <a:r>
              <a:rPr lang="ar-EG" sz="5400" b="1" dirty="0" smtClean="0">
                <a:ea typeface="Calibri"/>
              </a:rPr>
              <a:t>وتسهل </a:t>
            </a:r>
            <a:r>
              <a:rPr lang="ar-EG" sz="5400" b="1" dirty="0">
                <a:ea typeface="Calibri"/>
              </a:rPr>
              <a:t>الاصابة به .</a:t>
            </a:r>
            <a:endParaRPr lang="ar-EG" sz="5400" dirty="0"/>
          </a:p>
        </p:txBody>
      </p:sp>
    </p:spTree>
    <p:extLst>
      <p:ext uri="{BB962C8B-B14F-4D97-AF65-F5344CB8AC3E}">
        <p14:creationId xmlns="" xmlns:p14="http://schemas.microsoft.com/office/powerpoint/2010/main" val="8093725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16632"/>
            <a:ext cx="8856984" cy="6399894"/>
          </a:xfrm>
          <a:prstGeom prst="rect">
            <a:avLst/>
          </a:prstGeom>
        </p:spPr>
        <p:txBody>
          <a:bodyPr wrap="square">
            <a:spAutoFit/>
          </a:bodyPr>
          <a:lstStyle/>
          <a:p>
            <a:pPr>
              <a:lnSpc>
                <a:spcPct val="115000"/>
              </a:lnSpc>
              <a:spcAft>
                <a:spcPts val="1000"/>
              </a:spcAft>
            </a:pPr>
            <a:r>
              <a:rPr lang="ar-EG" sz="4400" b="1" dirty="0">
                <a:ea typeface="Calibri"/>
              </a:rPr>
              <a:t>هذا وقد يحدث التثبيط بواسطة سد او اعاقة عمل المستقبلات الحسية الطبيعية او قد تعمل هذه المثبطات على تنشيط بعض الخلايا المتخصصة (الخلايا الطاردة او المانعة للتغذية)</a:t>
            </a:r>
            <a:endParaRPr lang="en-US" sz="1600" b="1" dirty="0">
              <a:ea typeface="Calibri"/>
              <a:cs typeface="Arial"/>
            </a:endParaRPr>
          </a:p>
          <a:p>
            <a:pPr>
              <a:lnSpc>
                <a:spcPct val="115000"/>
              </a:lnSpc>
              <a:spcAft>
                <a:spcPts val="1000"/>
              </a:spcAft>
            </a:pPr>
            <a:r>
              <a:rPr lang="ar-EG" sz="4400" b="1" dirty="0">
                <a:ea typeface="Calibri"/>
              </a:rPr>
              <a:t>الطريقة الاولى هى التى قد تكون الاكثر شيوعا فى جميع الحشرات اما الطريقة الثانية فقد تحدث فى تلك الحشرات التى تحتوى على اعضاء حس قادرة على الاستجابة لذلك </a:t>
            </a:r>
            <a:endParaRPr lang="en-US" sz="1600" b="1" dirty="0">
              <a:ea typeface="Calibri"/>
              <a:cs typeface="Arial"/>
            </a:endParaRPr>
          </a:p>
        </p:txBody>
      </p:sp>
    </p:spTree>
    <p:extLst>
      <p:ext uri="{BB962C8B-B14F-4D97-AF65-F5344CB8AC3E}">
        <p14:creationId xmlns="" xmlns:p14="http://schemas.microsoft.com/office/powerpoint/2010/main" val="4191383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548680"/>
            <a:ext cx="7776864" cy="4596130"/>
          </a:xfrm>
          <a:prstGeom prst="rect">
            <a:avLst/>
          </a:prstGeom>
        </p:spPr>
        <p:txBody>
          <a:bodyPr wrap="square">
            <a:spAutoFit/>
          </a:bodyPr>
          <a:lstStyle/>
          <a:p>
            <a:pPr algn="just">
              <a:lnSpc>
                <a:spcPct val="115000"/>
              </a:lnSpc>
              <a:spcAft>
                <a:spcPts val="1000"/>
              </a:spcAft>
            </a:pPr>
            <a:r>
              <a:rPr lang="ar-EG" sz="4000" b="1" dirty="0">
                <a:ea typeface="Calibri"/>
              </a:rPr>
              <a:t>الامراض النباتية الناتجة عن الفيروسات النباتية مثل فيرس: </a:t>
            </a:r>
            <a:endParaRPr lang="en-US" sz="4000" b="1" dirty="0">
              <a:ea typeface="Calibri"/>
              <a:cs typeface="Arial"/>
            </a:endParaRPr>
          </a:p>
          <a:p>
            <a:pPr algn="just">
              <a:lnSpc>
                <a:spcPct val="115000"/>
              </a:lnSpc>
              <a:spcAft>
                <a:spcPts val="1000"/>
              </a:spcAft>
            </a:pPr>
            <a:r>
              <a:rPr lang="ar-EG" sz="4000" b="1" dirty="0">
                <a:ea typeface="Calibri"/>
              </a:rPr>
              <a:t>1. التقزم الاصفر </a:t>
            </a:r>
            <a:r>
              <a:rPr lang="ar-EG" sz="4000" b="1" dirty="0" err="1">
                <a:ea typeface="Calibri"/>
              </a:rPr>
              <a:t>فى</a:t>
            </a:r>
            <a:r>
              <a:rPr lang="ar-EG" sz="4000" b="1" dirty="0">
                <a:ea typeface="Calibri"/>
              </a:rPr>
              <a:t> </a:t>
            </a:r>
            <a:r>
              <a:rPr lang="ar-EG" sz="4000" b="1" dirty="0" smtClean="0">
                <a:ea typeface="Calibri"/>
              </a:rPr>
              <a:t>الشعير</a:t>
            </a:r>
            <a:r>
              <a:rPr lang="en-US" sz="4000" b="1" dirty="0" smtClean="0"/>
              <a:t> Barley Yellow Dwarf Virus</a:t>
            </a:r>
            <a:r>
              <a:rPr lang="ar-EG" sz="4000" b="1" dirty="0" smtClean="0"/>
              <a:t> ينتقل هذا الفيروس عن طريق المن  ويسبب اصفرار الأوراق و تقزم النبات.</a:t>
            </a:r>
            <a:endParaRPr lang="en-US" sz="4000" b="1" dirty="0">
              <a:ea typeface="Calibri"/>
              <a:cs typeface="Arial"/>
            </a:endParaRPr>
          </a:p>
          <a:p>
            <a:pPr algn="just">
              <a:lnSpc>
                <a:spcPct val="115000"/>
              </a:lnSpc>
              <a:spcAft>
                <a:spcPts val="1000"/>
              </a:spcAft>
            </a:pPr>
            <a:r>
              <a:rPr lang="ar-EG" sz="4000" b="1" dirty="0">
                <a:ea typeface="Calibri"/>
              </a:rPr>
              <a:t>2.فيرس التفاف الاوراق فى البسلة.  </a:t>
            </a:r>
            <a:endParaRPr lang="en-US" sz="4000" b="1" dirty="0">
              <a:ea typeface="Calibri"/>
              <a:cs typeface="Arial"/>
            </a:endParaRPr>
          </a:p>
        </p:txBody>
      </p:sp>
    </p:spTree>
    <p:extLst>
      <p:ext uri="{BB962C8B-B14F-4D97-AF65-F5344CB8AC3E}">
        <p14:creationId xmlns="" xmlns:p14="http://schemas.microsoft.com/office/powerpoint/2010/main" val="21956380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548680"/>
            <a:ext cx="7344816" cy="5134419"/>
          </a:xfrm>
          <a:prstGeom prst="rect">
            <a:avLst/>
          </a:prstGeom>
        </p:spPr>
        <p:txBody>
          <a:bodyPr wrap="square">
            <a:spAutoFit/>
          </a:bodyPr>
          <a:lstStyle/>
          <a:p>
            <a:pPr algn="just">
              <a:lnSpc>
                <a:spcPct val="115000"/>
              </a:lnSpc>
              <a:spcAft>
                <a:spcPts val="1000"/>
              </a:spcAft>
            </a:pPr>
            <a:r>
              <a:rPr lang="ar-EG" sz="4800" b="1" dirty="0">
                <a:ea typeface="Calibri"/>
              </a:rPr>
              <a:t>فى هذه الحالة نجد ان المسبب المرضى يعتمد كلية على حشرات خاصة فى نقله ويشار الى تلك الحشرات بناقلات الكائنات الدقيقة. وهنا لمكافحة المرض يجب مكافحة الناقل للمرض.</a:t>
            </a:r>
            <a:endParaRPr lang="en-US" sz="2000" dirty="0">
              <a:ea typeface="Calibri"/>
              <a:cs typeface="Arial"/>
            </a:endParaRPr>
          </a:p>
        </p:txBody>
      </p:sp>
    </p:spTree>
    <p:extLst>
      <p:ext uri="{BB962C8B-B14F-4D97-AF65-F5344CB8AC3E}">
        <p14:creationId xmlns="" xmlns:p14="http://schemas.microsoft.com/office/powerpoint/2010/main" val="34574190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48598"/>
            <a:ext cx="8784976" cy="4852610"/>
          </a:xfrm>
          <a:prstGeom prst="rect">
            <a:avLst/>
          </a:prstGeom>
        </p:spPr>
        <p:txBody>
          <a:bodyPr wrap="square">
            <a:spAutoFit/>
          </a:bodyPr>
          <a:lstStyle/>
          <a:p>
            <a:pPr algn="just">
              <a:lnSpc>
                <a:spcPct val="115000"/>
              </a:lnSpc>
              <a:spcAft>
                <a:spcPts val="1000"/>
              </a:spcAft>
            </a:pPr>
            <a:r>
              <a:rPr lang="ar-EG" sz="4800" b="1" dirty="0">
                <a:ea typeface="Calibri"/>
              </a:rPr>
              <a:t>وترتبط الحشرات ىالامراض النباتية:</a:t>
            </a:r>
            <a:endParaRPr lang="en-US" sz="2000" dirty="0">
              <a:ea typeface="Calibri"/>
              <a:cs typeface="Arial"/>
            </a:endParaRPr>
          </a:p>
          <a:p>
            <a:pPr marL="342900" lvl="0" indent="-342900" algn="just">
              <a:lnSpc>
                <a:spcPct val="115000"/>
              </a:lnSpc>
              <a:spcAft>
                <a:spcPts val="1000"/>
              </a:spcAft>
              <a:buFont typeface="+mj-cs"/>
              <a:buAutoNum type="arabic1Minus"/>
            </a:pPr>
            <a:r>
              <a:rPr lang="ar-EG" sz="4800" b="1" dirty="0" smtClean="0">
                <a:ea typeface="Calibri"/>
              </a:rPr>
              <a:t>ارتباط سلبي </a:t>
            </a:r>
            <a:r>
              <a:rPr lang="en-US" sz="4800" b="1" dirty="0">
                <a:ea typeface="Calibri"/>
                <a:cs typeface="Arial"/>
              </a:rPr>
              <a:t>Causal association</a:t>
            </a:r>
            <a:r>
              <a:rPr lang="en-US" sz="4800" b="1" dirty="0" smtClean="0">
                <a:effectLst/>
                <a:latin typeface="Arial"/>
                <a:ea typeface="Calibri"/>
                <a:cs typeface="Arial"/>
              </a:rPr>
              <a:t> </a:t>
            </a:r>
            <a:endParaRPr lang="ar-EG" sz="4800" b="1" dirty="0" smtClean="0">
              <a:effectLst/>
              <a:latin typeface="Arial"/>
              <a:ea typeface="Calibri"/>
              <a:cs typeface="Arial"/>
            </a:endParaRPr>
          </a:p>
          <a:p>
            <a:pPr marL="342900" lvl="0" indent="-342900" algn="just">
              <a:lnSpc>
                <a:spcPct val="115000"/>
              </a:lnSpc>
              <a:spcAft>
                <a:spcPts val="1000"/>
              </a:spcAft>
              <a:buFont typeface="+mj-cs"/>
              <a:buAutoNum type="arabic1Minus"/>
            </a:pPr>
            <a:r>
              <a:rPr lang="ar-EG" sz="4800" b="1" dirty="0" smtClean="0">
                <a:latin typeface="Arial"/>
                <a:ea typeface="Calibri"/>
              </a:rPr>
              <a:t> </a:t>
            </a:r>
            <a:r>
              <a:rPr lang="ar-EG" sz="4800" b="1" dirty="0" smtClean="0">
                <a:ea typeface="Calibri"/>
              </a:rPr>
              <a:t>ارتباط تكافلي منتظم</a:t>
            </a:r>
          </a:p>
          <a:p>
            <a:pPr lvl="0" algn="just">
              <a:lnSpc>
                <a:spcPct val="115000"/>
              </a:lnSpc>
              <a:spcAft>
                <a:spcPts val="1000"/>
              </a:spcAft>
            </a:pPr>
            <a:r>
              <a:rPr lang="ar-EG" sz="4800" b="1" dirty="0" smtClean="0">
                <a:ea typeface="Calibri"/>
              </a:rPr>
              <a:t> </a:t>
            </a:r>
            <a:r>
              <a:rPr lang="en-US" sz="4800" b="1" dirty="0">
                <a:ea typeface="Calibri"/>
                <a:cs typeface="Arial"/>
              </a:rPr>
              <a:t>Regular </a:t>
            </a:r>
            <a:r>
              <a:rPr lang="en-US" sz="4800" b="1" dirty="0" err="1">
                <a:ea typeface="Calibri"/>
                <a:cs typeface="Arial"/>
              </a:rPr>
              <a:t>symbioltic</a:t>
            </a:r>
            <a:r>
              <a:rPr lang="en-US" sz="4800" b="1" dirty="0">
                <a:ea typeface="Calibri"/>
                <a:cs typeface="Arial"/>
              </a:rPr>
              <a:t> associations.</a:t>
            </a:r>
            <a:endParaRPr lang="en-US" sz="4800" dirty="0">
              <a:ea typeface="Calibri"/>
              <a:cs typeface="Arial"/>
            </a:endParaRPr>
          </a:p>
          <a:p>
            <a:pPr lvl="0" algn="just">
              <a:lnSpc>
                <a:spcPct val="115000"/>
              </a:lnSpc>
              <a:spcAft>
                <a:spcPts val="1000"/>
              </a:spcAft>
            </a:pPr>
            <a:r>
              <a:rPr lang="ar-EG" sz="4800" b="1" dirty="0" smtClean="0">
                <a:latin typeface="Arial"/>
                <a:ea typeface="Calibri"/>
              </a:rPr>
              <a:t> </a:t>
            </a:r>
            <a:endParaRPr lang="en-US" sz="2000" dirty="0">
              <a:ea typeface="Calibri"/>
              <a:cs typeface="Arial"/>
            </a:endParaRPr>
          </a:p>
        </p:txBody>
      </p:sp>
    </p:spTree>
    <p:extLst>
      <p:ext uri="{BB962C8B-B14F-4D97-AF65-F5344CB8AC3E}">
        <p14:creationId xmlns="" xmlns:p14="http://schemas.microsoft.com/office/powerpoint/2010/main" val="265359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3" y="696542"/>
            <a:ext cx="8640960" cy="4100610"/>
          </a:xfrm>
          <a:prstGeom prst="rect">
            <a:avLst/>
          </a:prstGeom>
        </p:spPr>
        <p:txBody>
          <a:bodyPr wrap="square">
            <a:spAutoFit/>
          </a:bodyPr>
          <a:lstStyle/>
          <a:p>
            <a:pPr marL="342900" lvl="0" indent="-342900" algn="just">
              <a:lnSpc>
                <a:spcPct val="115000"/>
              </a:lnSpc>
              <a:spcAft>
                <a:spcPts val="1000"/>
              </a:spcAft>
              <a:buFont typeface="+mj-cs"/>
              <a:buAutoNum type="arabic1Minus"/>
            </a:pPr>
            <a:r>
              <a:rPr lang="ar-EG" sz="4800" b="1" dirty="0">
                <a:ea typeface="Calibri"/>
              </a:rPr>
              <a:t>ارتباطات سلبية </a:t>
            </a:r>
            <a:r>
              <a:rPr lang="en-US" sz="4800" b="1" dirty="0">
                <a:ea typeface="Calibri"/>
                <a:cs typeface="Arial"/>
              </a:rPr>
              <a:t>Causal association</a:t>
            </a:r>
            <a:r>
              <a:rPr lang="en-US" sz="4800" b="1" dirty="0" smtClean="0">
                <a:effectLst/>
                <a:latin typeface="Arial"/>
                <a:ea typeface="Calibri"/>
                <a:cs typeface="Arial"/>
              </a:rPr>
              <a:t> </a:t>
            </a:r>
            <a:endParaRPr lang="ar-EG" sz="4800" b="1" dirty="0" smtClean="0">
              <a:effectLst/>
              <a:latin typeface="Arial"/>
              <a:ea typeface="Calibri"/>
              <a:cs typeface="Arial"/>
            </a:endParaRPr>
          </a:p>
          <a:p>
            <a:pPr marL="143510" indent="-180340" algn="just">
              <a:lnSpc>
                <a:spcPct val="115000"/>
              </a:lnSpc>
            </a:pPr>
            <a:r>
              <a:rPr lang="ar-EG" sz="4800" b="1" dirty="0">
                <a:ea typeface="Calibri"/>
              </a:rPr>
              <a:t>فى هذه الحالة تساعد الحشرة فى الاصابة بالمرض النباتى عن طريق:</a:t>
            </a:r>
            <a:endParaRPr lang="en-US" sz="4800" dirty="0">
              <a:ea typeface="Calibri"/>
              <a:cs typeface="Arial"/>
            </a:endParaRPr>
          </a:p>
          <a:p>
            <a:pPr marL="342900" lvl="0" indent="-342900" algn="just">
              <a:lnSpc>
                <a:spcPct val="115000"/>
              </a:lnSpc>
              <a:spcAft>
                <a:spcPts val="1000"/>
              </a:spcAft>
              <a:buFont typeface="+mj-lt"/>
              <a:buAutoNum type="arabicPeriod"/>
              <a:tabLst>
                <a:tab pos="233680" algn="l"/>
              </a:tabLst>
            </a:pPr>
            <a:r>
              <a:rPr lang="ar-EG" sz="4800" b="1" dirty="0">
                <a:ea typeface="Calibri"/>
              </a:rPr>
              <a:t>نقل المرض من مكان الى اخر :</a:t>
            </a:r>
            <a:endParaRPr lang="en-US" sz="4800" dirty="0">
              <a:ea typeface="Calibri"/>
              <a:cs typeface="Arial"/>
            </a:endParaRPr>
          </a:p>
          <a:p>
            <a:pPr lvl="0" algn="just">
              <a:lnSpc>
                <a:spcPct val="115000"/>
              </a:lnSpc>
              <a:spcAft>
                <a:spcPts val="1000"/>
              </a:spcAft>
            </a:pPr>
            <a:endParaRPr lang="en-US" sz="2000" dirty="0">
              <a:ea typeface="Calibri"/>
              <a:cs typeface="Arial"/>
            </a:endParaRPr>
          </a:p>
        </p:txBody>
      </p:sp>
    </p:spTree>
    <p:extLst>
      <p:ext uri="{BB962C8B-B14F-4D97-AF65-F5344CB8AC3E}">
        <p14:creationId xmlns="" xmlns:p14="http://schemas.microsoft.com/office/powerpoint/2010/main" val="32361088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6557" y="260648"/>
            <a:ext cx="8136904" cy="5543056"/>
          </a:xfrm>
          <a:prstGeom prst="rect">
            <a:avLst/>
          </a:prstGeom>
        </p:spPr>
        <p:txBody>
          <a:bodyPr wrap="square">
            <a:spAutoFit/>
          </a:bodyPr>
          <a:lstStyle/>
          <a:p>
            <a:pPr marL="457200" algn="just">
              <a:lnSpc>
                <a:spcPct val="115000"/>
              </a:lnSpc>
              <a:spcAft>
                <a:spcPts val="1000"/>
              </a:spcAft>
            </a:pPr>
            <a:r>
              <a:rPr lang="ar-EG" sz="4400" b="1" dirty="0">
                <a:ea typeface="Calibri"/>
              </a:rPr>
              <a:t>معظم الحشرات يغطى جسمها شعيرات واشواك تسهل تلوث جسم الحشرات بجراثيم الفطريات والبكتريا واثناء انتقال الحشرة من نبات الى اخر تحمل معها تلك المسببات المرضية ومن امثلة هذه الامراض مرض اللفحة النارية فى الكمثرى </a:t>
            </a:r>
            <a:r>
              <a:rPr lang="ar-EG" sz="4400" b="1" dirty="0" err="1" smtClean="0">
                <a:ea typeface="Calibri"/>
              </a:rPr>
              <a:t>والتى</a:t>
            </a:r>
            <a:r>
              <a:rPr lang="ar-EG" sz="4400" b="1" dirty="0" smtClean="0">
                <a:ea typeface="Calibri"/>
              </a:rPr>
              <a:t> تسببها البكتيريا </a:t>
            </a:r>
            <a:r>
              <a:rPr lang="en-US" sz="4400" b="1" i="1" dirty="0" err="1">
                <a:ea typeface="Calibri"/>
                <a:cs typeface="Arial"/>
              </a:rPr>
              <a:t>Erwinia</a:t>
            </a:r>
            <a:r>
              <a:rPr lang="en-US" sz="4400" b="1" i="1" dirty="0">
                <a:ea typeface="Calibri"/>
                <a:cs typeface="Arial"/>
              </a:rPr>
              <a:t> </a:t>
            </a:r>
            <a:r>
              <a:rPr lang="en-US" sz="4400" b="1" i="1" dirty="0" err="1">
                <a:ea typeface="Calibri"/>
                <a:cs typeface="Arial"/>
              </a:rPr>
              <a:t>amylovora</a:t>
            </a:r>
            <a:r>
              <a:rPr lang="ar-EG" sz="4400" b="1" i="1" dirty="0">
                <a:ea typeface="Calibri"/>
              </a:rPr>
              <a:t> .</a:t>
            </a:r>
            <a:endParaRPr lang="en-US" i="1" dirty="0">
              <a:ea typeface="Calibri"/>
              <a:cs typeface="Arial"/>
            </a:endParaRPr>
          </a:p>
        </p:txBody>
      </p:sp>
    </p:spTree>
    <p:extLst>
      <p:ext uri="{BB962C8B-B14F-4D97-AF65-F5344CB8AC3E}">
        <p14:creationId xmlns="" xmlns:p14="http://schemas.microsoft.com/office/powerpoint/2010/main" val="26326544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5551473</TotalTime>
  <Words>1109</Words>
  <Application>Microsoft Office PowerPoint</Application>
  <PresentationFormat>عرض على الشاشة (3:4)‏</PresentationFormat>
  <Paragraphs>77</Paragraphs>
  <Slides>40</Slides>
  <Notes>0</Notes>
  <HiddenSlides>0</HiddenSlides>
  <MMClips>0</MMClips>
  <ScaleCrop>false</ScaleCrop>
  <HeadingPairs>
    <vt:vector size="4" baseType="variant">
      <vt:variant>
        <vt:lpstr>سمة</vt:lpstr>
      </vt:variant>
      <vt:variant>
        <vt:i4>1</vt:i4>
      </vt:variant>
      <vt:variant>
        <vt:lpstr>عناوين الشرائح</vt:lpstr>
      </vt:variant>
      <vt:variant>
        <vt:i4>40</vt:i4>
      </vt:variant>
    </vt:vector>
  </HeadingPairs>
  <TitlesOfParts>
    <vt:vector size="41" baseType="lpstr">
      <vt:lpstr>تدفق</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DR . MOH</cp:lastModifiedBy>
  <cp:revision>24</cp:revision>
  <dcterms:created xsi:type="dcterms:W3CDTF">2018-10-16T22:35:19Z</dcterms:created>
  <dcterms:modified xsi:type="dcterms:W3CDTF">2019-10-15T21:03:23Z</dcterms:modified>
</cp:coreProperties>
</file>